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97" r:id="rId7"/>
    <p:sldId id="298" r:id="rId8"/>
    <p:sldId id="264" r:id="rId9"/>
    <p:sldId id="265" r:id="rId10"/>
    <p:sldId id="266" r:id="rId11"/>
    <p:sldId id="267" r:id="rId12"/>
    <p:sldId id="312" r:id="rId13"/>
    <p:sldId id="268" r:id="rId14"/>
    <p:sldId id="269" r:id="rId15"/>
    <p:sldId id="270" r:id="rId16"/>
    <p:sldId id="271" r:id="rId17"/>
    <p:sldId id="272" r:id="rId18"/>
    <p:sldId id="273" r:id="rId19"/>
    <p:sldId id="289" r:id="rId20"/>
    <p:sldId id="299" r:id="rId21"/>
    <p:sldId id="300" r:id="rId22"/>
    <p:sldId id="274" r:id="rId23"/>
    <p:sldId id="275" r:id="rId24"/>
    <p:sldId id="276" r:id="rId25"/>
    <p:sldId id="277" r:id="rId26"/>
    <p:sldId id="278" r:id="rId27"/>
    <p:sldId id="279" r:id="rId28"/>
    <p:sldId id="290" r:id="rId29"/>
    <p:sldId id="280" r:id="rId30"/>
    <p:sldId id="281" r:id="rId31"/>
    <p:sldId id="301" r:id="rId32"/>
    <p:sldId id="319" r:id="rId33"/>
    <p:sldId id="302" r:id="rId34"/>
    <p:sldId id="303" r:id="rId35"/>
    <p:sldId id="304" r:id="rId36"/>
    <p:sldId id="291" r:id="rId37"/>
    <p:sldId id="306" r:id="rId38"/>
    <p:sldId id="292" r:id="rId39"/>
    <p:sldId id="293" r:id="rId40"/>
    <p:sldId id="307" r:id="rId41"/>
    <p:sldId id="294" r:id="rId42"/>
    <p:sldId id="295" r:id="rId43"/>
    <p:sldId id="282" r:id="rId44"/>
    <p:sldId id="283" r:id="rId45"/>
    <p:sldId id="296" r:id="rId46"/>
    <p:sldId id="305" r:id="rId47"/>
    <p:sldId id="318" r:id="rId48"/>
    <p:sldId id="308" r:id="rId49"/>
    <p:sldId id="313" r:id="rId50"/>
    <p:sldId id="314" r:id="rId51"/>
    <p:sldId id="315" r:id="rId52"/>
    <p:sldId id="309" r:id="rId53"/>
    <p:sldId id="316" r:id="rId54"/>
    <p:sldId id="284" r:id="rId55"/>
    <p:sldId id="285" r:id="rId56"/>
    <p:sldId id="286" r:id="rId57"/>
    <p:sldId id="320" r:id="rId58"/>
    <p:sldId id="310" r:id="rId59"/>
    <p:sldId id="321" r:id="rId60"/>
    <p:sldId id="322" r:id="rId61"/>
    <p:sldId id="323" r:id="rId62"/>
    <p:sldId id="324" r:id="rId63"/>
    <p:sldId id="325" r:id="rId64"/>
    <p:sldId id="326" r:id="rId65"/>
    <p:sldId id="32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E0344B-4C19-40BC-AE73-40002A2012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EACE46A-96AA-4140-BDB0-263A64AD3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730DBE1-67FA-4749-B6AA-349C02CD19D6}"/>
              </a:ext>
            </a:extLst>
          </p:cNvPr>
          <p:cNvSpPr>
            <a:spLocks noGrp="1"/>
          </p:cNvSpPr>
          <p:nvPr>
            <p:ph type="dt" sz="half" idx="10"/>
          </p:nvPr>
        </p:nvSpPr>
        <p:spPr/>
        <p:txBody>
          <a:bodyPr/>
          <a:lstStyle/>
          <a:p>
            <a:fld id="{CB096525-2466-45C8-B277-058E1F85109C}" type="datetimeFigureOut">
              <a:rPr lang="en-US" smtClean="0"/>
              <a:t>3/23/2021</a:t>
            </a:fld>
            <a:endParaRPr lang="en-US"/>
          </a:p>
        </p:txBody>
      </p:sp>
      <p:sp>
        <p:nvSpPr>
          <p:cNvPr id="5" name="Footer Placeholder 4">
            <a:extLst>
              <a:ext uri="{FF2B5EF4-FFF2-40B4-BE49-F238E27FC236}">
                <a16:creationId xmlns:a16="http://schemas.microsoft.com/office/drawing/2014/main" xmlns="" id="{DFA89AE5-B6F3-40FB-838B-6F30FBF7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95F6C40-4806-4693-AC0A-09FE937FA5A3}"/>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1359423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F5D862-DF19-403C-A04F-A09225E484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7FA359F5-1F71-4ADB-B681-AC0EE444D1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129CDE5-6BEC-42AB-B78E-6095C0A17B3A}"/>
              </a:ext>
            </a:extLst>
          </p:cNvPr>
          <p:cNvSpPr>
            <a:spLocks noGrp="1"/>
          </p:cNvSpPr>
          <p:nvPr>
            <p:ph type="dt" sz="half" idx="10"/>
          </p:nvPr>
        </p:nvSpPr>
        <p:spPr/>
        <p:txBody>
          <a:bodyPr/>
          <a:lstStyle/>
          <a:p>
            <a:fld id="{CB096525-2466-45C8-B277-058E1F85109C}" type="datetimeFigureOut">
              <a:rPr lang="en-US" smtClean="0"/>
              <a:t>3/23/2021</a:t>
            </a:fld>
            <a:endParaRPr lang="en-US"/>
          </a:p>
        </p:txBody>
      </p:sp>
      <p:sp>
        <p:nvSpPr>
          <p:cNvPr id="5" name="Footer Placeholder 4">
            <a:extLst>
              <a:ext uri="{FF2B5EF4-FFF2-40B4-BE49-F238E27FC236}">
                <a16:creationId xmlns:a16="http://schemas.microsoft.com/office/drawing/2014/main" xmlns="" id="{B486982E-C59A-47F3-A129-369D8A0AC9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52BE2F4-E858-4A96-A714-F8D83EB1C3FA}"/>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35496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F144680-31F8-4B9C-A5A8-31DB75D19D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A1A2DF5-02B7-4172-8751-418AEE3453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1A77CA5-654F-44AC-8A56-B936E689DBA6}"/>
              </a:ext>
            </a:extLst>
          </p:cNvPr>
          <p:cNvSpPr>
            <a:spLocks noGrp="1"/>
          </p:cNvSpPr>
          <p:nvPr>
            <p:ph type="dt" sz="half" idx="10"/>
          </p:nvPr>
        </p:nvSpPr>
        <p:spPr/>
        <p:txBody>
          <a:bodyPr/>
          <a:lstStyle/>
          <a:p>
            <a:fld id="{CB096525-2466-45C8-B277-058E1F85109C}" type="datetimeFigureOut">
              <a:rPr lang="en-US" smtClean="0"/>
              <a:t>3/23/2021</a:t>
            </a:fld>
            <a:endParaRPr lang="en-US"/>
          </a:p>
        </p:txBody>
      </p:sp>
      <p:sp>
        <p:nvSpPr>
          <p:cNvPr id="5" name="Footer Placeholder 4">
            <a:extLst>
              <a:ext uri="{FF2B5EF4-FFF2-40B4-BE49-F238E27FC236}">
                <a16:creationId xmlns:a16="http://schemas.microsoft.com/office/drawing/2014/main" xmlns="" id="{0DDC7095-DB29-464F-A17D-1A53F09B08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B16664E-A5B4-4B02-9908-40837B5D60CF}"/>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221121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46E2F-EBA0-48AD-A313-75F93BA2CC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CC25E9A-2FF5-409B-B186-CB8F644860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000CED5-3743-4AF6-9737-ADB6C2FD86D2}"/>
              </a:ext>
            </a:extLst>
          </p:cNvPr>
          <p:cNvSpPr>
            <a:spLocks noGrp="1"/>
          </p:cNvSpPr>
          <p:nvPr>
            <p:ph type="dt" sz="half" idx="10"/>
          </p:nvPr>
        </p:nvSpPr>
        <p:spPr/>
        <p:txBody>
          <a:bodyPr/>
          <a:lstStyle/>
          <a:p>
            <a:fld id="{CB096525-2466-45C8-B277-058E1F85109C}" type="datetimeFigureOut">
              <a:rPr lang="en-US" smtClean="0"/>
              <a:t>3/23/2021</a:t>
            </a:fld>
            <a:endParaRPr lang="en-US"/>
          </a:p>
        </p:txBody>
      </p:sp>
      <p:sp>
        <p:nvSpPr>
          <p:cNvPr id="5" name="Footer Placeholder 4">
            <a:extLst>
              <a:ext uri="{FF2B5EF4-FFF2-40B4-BE49-F238E27FC236}">
                <a16:creationId xmlns:a16="http://schemas.microsoft.com/office/drawing/2014/main" xmlns="" id="{87715814-C1E8-47B1-BA08-7485573694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995911-8E53-4DD7-BF3F-B4444CC85C00}"/>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31643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0E0A05-1D68-4125-A957-3CE097FBA5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B38FF199-8434-4820-953B-D883FA68C1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DA6D0D4-F960-4072-A6CE-AB636C9BF8FA}"/>
              </a:ext>
            </a:extLst>
          </p:cNvPr>
          <p:cNvSpPr>
            <a:spLocks noGrp="1"/>
          </p:cNvSpPr>
          <p:nvPr>
            <p:ph type="dt" sz="half" idx="10"/>
          </p:nvPr>
        </p:nvSpPr>
        <p:spPr/>
        <p:txBody>
          <a:bodyPr/>
          <a:lstStyle/>
          <a:p>
            <a:fld id="{CB096525-2466-45C8-B277-058E1F85109C}" type="datetimeFigureOut">
              <a:rPr lang="en-US" smtClean="0"/>
              <a:t>3/23/2021</a:t>
            </a:fld>
            <a:endParaRPr lang="en-US"/>
          </a:p>
        </p:txBody>
      </p:sp>
      <p:sp>
        <p:nvSpPr>
          <p:cNvPr id="5" name="Footer Placeholder 4">
            <a:extLst>
              <a:ext uri="{FF2B5EF4-FFF2-40B4-BE49-F238E27FC236}">
                <a16:creationId xmlns:a16="http://schemas.microsoft.com/office/drawing/2014/main" xmlns="" id="{52F50954-015D-4BBC-BB3C-24CB246AE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3ED552B-0183-48DD-8029-B96A3626F197}"/>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362468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230B45-87C4-4973-AC21-63BAD9C65F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92B79EC-B276-4746-B4FE-1DD3D1783E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32F806E-0C67-411C-9961-E0F93AAB75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D35C2A9-45D0-4224-B9D3-33D4A90C958C}"/>
              </a:ext>
            </a:extLst>
          </p:cNvPr>
          <p:cNvSpPr>
            <a:spLocks noGrp="1"/>
          </p:cNvSpPr>
          <p:nvPr>
            <p:ph type="dt" sz="half" idx="10"/>
          </p:nvPr>
        </p:nvSpPr>
        <p:spPr/>
        <p:txBody>
          <a:bodyPr/>
          <a:lstStyle/>
          <a:p>
            <a:fld id="{CB096525-2466-45C8-B277-058E1F85109C}" type="datetimeFigureOut">
              <a:rPr lang="en-US" smtClean="0"/>
              <a:t>3/23/2021</a:t>
            </a:fld>
            <a:endParaRPr lang="en-US"/>
          </a:p>
        </p:txBody>
      </p:sp>
      <p:sp>
        <p:nvSpPr>
          <p:cNvPr id="6" name="Footer Placeholder 5">
            <a:extLst>
              <a:ext uri="{FF2B5EF4-FFF2-40B4-BE49-F238E27FC236}">
                <a16:creationId xmlns:a16="http://schemas.microsoft.com/office/drawing/2014/main" xmlns="" id="{895AE368-36C5-4FEB-AE22-CA24F32A0C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2D4D850-01D8-4CB1-80C8-30DC4B225434}"/>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246792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91E2A4-98F7-466F-B34F-953462762B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400935BB-2D77-442C-8E44-8A19C2506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6D4CBFD-417C-4214-A40C-D61C7BF6FE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B45AE4E-3192-47AB-A118-BD1B9E7D2B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11FAD88-D517-4EEE-8D8E-CDD052E356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D9DA792-571C-4651-952E-8702AA47DB4F}"/>
              </a:ext>
            </a:extLst>
          </p:cNvPr>
          <p:cNvSpPr>
            <a:spLocks noGrp="1"/>
          </p:cNvSpPr>
          <p:nvPr>
            <p:ph type="dt" sz="half" idx="10"/>
          </p:nvPr>
        </p:nvSpPr>
        <p:spPr/>
        <p:txBody>
          <a:bodyPr/>
          <a:lstStyle/>
          <a:p>
            <a:fld id="{CB096525-2466-45C8-B277-058E1F85109C}" type="datetimeFigureOut">
              <a:rPr lang="en-US" smtClean="0"/>
              <a:t>3/23/2021</a:t>
            </a:fld>
            <a:endParaRPr lang="en-US"/>
          </a:p>
        </p:txBody>
      </p:sp>
      <p:sp>
        <p:nvSpPr>
          <p:cNvPr id="8" name="Footer Placeholder 7">
            <a:extLst>
              <a:ext uri="{FF2B5EF4-FFF2-40B4-BE49-F238E27FC236}">
                <a16:creationId xmlns:a16="http://schemas.microsoft.com/office/drawing/2014/main" xmlns="" id="{7713780E-909E-4AE1-8E3F-1B60928165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80A4B03-396C-47F5-9A22-2E17A9DC046B}"/>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1653535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7D1333-EA0B-44DF-A6BF-CF8FDFCF63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D80B984-86DC-46B1-8BB5-FB115E4B0B30}"/>
              </a:ext>
            </a:extLst>
          </p:cNvPr>
          <p:cNvSpPr>
            <a:spLocks noGrp="1"/>
          </p:cNvSpPr>
          <p:nvPr>
            <p:ph type="dt" sz="half" idx="10"/>
          </p:nvPr>
        </p:nvSpPr>
        <p:spPr/>
        <p:txBody>
          <a:bodyPr/>
          <a:lstStyle/>
          <a:p>
            <a:fld id="{CB096525-2466-45C8-B277-058E1F85109C}" type="datetimeFigureOut">
              <a:rPr lang="en-US" smtClean="0"/>
              <a:t>3/23/2021</a:t>
            </a:fld>
            <a:endParaRPr lang="en-US"/>
          </a:p>
        </p:txBody>
      </p:sp>
      <p:sp>
        <p:nvSpPr>
          <p:cNvPr id="4" name="Footer Placeholder 3">
            <a:extLst>
              <a:ext uri="{FF2B5EF4-FFF2-40B4-BE49-F238E27FC236}">
                <a16:creationId xmlns:a16="http://schemas.microsoft.com/office/drawing/2014/main" xmlns="" id="{D7FC4F94-178F-49DA-B43B-C8AAEFB062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21BB87F-AB0D-4D3F-AC08-A915ED8EBFD8}"/>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29353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F4321C0-8BAA-471B-9EA8-B7BB6DEF77E9}"/>
              </a:ext>
            </a:extLst>
          </p:cNvPr>
          <p:cNvSpPr>
            <a:spLocks noGrp="1"/>
          </p:cNvSpPr>
          <p:nvPr>
            <p:ph type="dt" sz="half" idx="10"/>
          </p:nvPr>
        </p:nvSpPr>
        <p:spPr/>
        <p:txBody>
          <a:bodyPr/>
          <a:lstStyle/>
          <a:p>
            <a:fld id="{CB096525-2466-45C8-B277-058E1F85109C}" type="datetimeFigureOut">
              <a:rPr lang="en-US" smtClean="0"/>
              <a:t>3/23/2021</a:t>
            </a:fld>
            <a:endParaRPr lang="en-US"/>
          </a:p>
        </p:txBody>
      </p:sp>
      <p:sp>
        <p:nvSpPr>
          <p:cNvPr id="3" name="Footer Placeholder 2">
            <a:extLst>
              <a:ext uri="{FF2B5EF4-FFF2-40B4-BE49-F238E27FC236}">
                <a16:creationId xmlns:a16="http://schemas.microsoft.com/office/drawing/2014/main" xmlns="" id="{3AF09A30-F154-44AB-BB41-D4663C0062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84F0B144-4B6C-4E8E-B2EA-61A862D5D286}"/>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907665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3B995-F807-46C9-BD5C-680A5DC518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F15A77E-D59B-49AF-986B-DC7B985892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CABA3540-AF2F-4E8A-90FA-41F4024AAB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3FDB35D-E45A-42FE-A470-74BDA059622D}"/>
              </a:ext>
            </a:extLst>
          </p:cNvPr>
          <p:cNvSpPr>
            <a:spLocks noGrp="1"/>
          </p:cNvSpPr>
          <p:nvPr>
            <p:ph type="dt" sz="half" idx="10"/>
          </p:nvPr>
        </p:nvSpPr>
        <p:spPr/>
        <p:txBody>
          <a:bodyPr/>
          <a:lstStyle/>
          <a:p>
            <a:fld id="{CB096525-2466-45C8-B277-058E1F85109C}" type="datetimeFigureOut">
              <a:rPr lang="en-US" smtClean="0"/>
              <a:t>3/23/2021</a:t>
            </a:fld>
            <a:endParaRPr lang="en-US"/>
          </a:p>
        </p:txBody>
      </p:sp>
      <p:sp>
        <p:nvSpPr>
          <p:cNvPr id="6" name="Footer Placeholder 5">
            <a:extLst>
              <a:ext uri="{FF2B5EF4-FFF2-40B4-BE49-F238E27FC236}">
                <a16:creationId xmlns:a16="http://schemas.microsoft.com/office/drawing/2014/main" xmlns="" id="{CFC43EE5-0201-40C7-BA2C-7B7FC3D13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97CE5A3-BEA0-4ABD-825A-A1D0FE272857}"/>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249293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9380C-2F45-4FE5-8F95-CF42FFB80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3E2214C4-1E46-4527-ACF6-9133FDE54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D382497E-C515-4FA5-B48C-19DAC780C4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F95A935-1F8E-44A5-A110-E371CBC8C980}"/>
              </a:ext>
            </a:extLst>
          </p:cNvPr>
          <p:cNvSpPr>
            <a:spLocks noGrp="1"/>
          </p:cNvSpPr>
          <p:nvPr>
            <p:ph type="dt" sz="half" idx="10"/>
          </p:nvPr>
        </p:nvSpPr>
        <p:spPr/>
        <p:txBody>
          <a:bodyPr/>
          <a:lstStyle/>
          <a:p>
            <a:fld id="{CB096525-2466-45C8-B277-058E1F85109C}" type="datetimeFigureOut">
              <a:rPr lang="en-US" smtClean="0"/>
              <a:t>3/23/2021</a:t>
            </a:fld>
            <a:endParaRPr lang="en-US"/>
          </a:p>
        </p:txBody>
      </p:sp>
      <p:sp>
        <p:nvSpPr>
          <p:cNvPr id="6" name="Footer Placeholder 5">
            <a:extLst>
              <a:ext uri="{FF2B5EF4-FFF2-40B4-BE49-F238E27FC236}">
                <a16:creationId xmlns:a16="http://schemas.microsoft.com/office/drawing/2014/main" xmlns="" id="{111E315B-94C6-431B-9CF7-5AF0845EE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7EF6935-854B-4DB9-AE53-5FDB0E0B8C0D}"/>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137960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4BB2907-3207-403D-AC22-7A839C0D0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B57D1D5-C94E-4175-8304-FC17D56BF4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0547309-59EF-4335-830F-9E5AA3E188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96525-2466-45C8-B277-058E1F85109C}" type="datetimeFigureOut">
              <a:rPr lang="en-US" smtClean="0"/>
              <a:t>3/23/2021</a:t>
            </a:fld>
            <a:endParaRPr lang="en-US"/>
          </a:p>
        </p:txBody>
      </p:sp>
      <p:sp>
        <p:nvSpPr>
          <p:cNvPr id="5" name="Footer Placeholder 4">
            <a:extLst>
              <a:ext uri="{FF2B5EF4-FFF2-40B4-BE49-F238E27FC236}">
                <a16:creationId xmlns:a16="http://schemas.microsoft.com/office/drawing/2014/main" xmlns="" id="{F68CAA87-7DAA-4367-BDCF-F6BFA99A9D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8FD6CF25-39B3-4F1C-B4E4-469A2B7BD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A19BC1-DC1A-4A81-809D-B4C4A2F78DAF}" type="slidenum">
              <a:rPr lang="en-US" smtClean="0"/>
              <a:t>‹#›</a:t>
            </a:fld>
            <a:endParaRPr lang="en-US"/>
          </a:p>
        </p:txBody>
      </p:sp>
    </p:spTree>
    <p:extLst>
      <p:ext uri="{BB962C8B-B14F-4D97-AF65-F5344CB8AC3E}">
        <p14:creationId xmlns:p14="http://schemas.microsoft.com/office/powerpoint/2010/main" val="3817164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9584BF0B-359A-4728-A136-954B9B8C39F6}"/>
              </a:ext>
            </a:extLst>
          </p:cNvPr>
          <p:cNvSpPr>
            <a:spLocks noGrp="1"/>
          </p:cNvSpPr>
          <p:nvPr>
            <p:ph type="ctrTitle"/>
          </p:nvPr>
        </p:nvSpPr>
        <p:spPr>
          <a:xfrm>
            <a:off x="1524000" y="1122363"/>
            <a:ext cx="9144000" cy="2387600"/>
          </a:xfrm>
        </p:spPr>
        <p:txBody>
          <a:bodyPr/>
          <a:lstStyle/>
          <a:p>
            <a:r>
              <a:rPr lang="en-US" dirty="0"/>
              <a:t>Texture Mapping</a:t>
            </a:r>
          </a:p>
        </p:txBody>
      </p:sp>
      <p:sp>
        <p:nvSpPr>
          <p:cNvPr id="6" name="Subtitle 2">
            <a:extLst>
              <a:ext uri="{FF2B5EF4-FFF2-40B4-BE49-F238E27FC236}">
                <a16:creationId xmlns:a16="http://schemas.microsoft.com/office/drawing/2014/main" xmlns="" id="{E39D6CAE-73AE-49DA-8DE4-587BF85E27B5}"/>
              </a:ext>
            </a:extLst>
          </p:cNvPr>
          <p:cNvSpPr>
            <a:spLocks noGrp="1"/>
          </p:cNvSpPr>
          <p:nvPr>
            <p:ph type="subTitle" idx="1"/>
          </p:nvPr>
        </p:nvSpPr>
        <p:spPr>
          <a:xfrm>
            <a:off x="1524000" y="3602038"/>
            <a:ext cx="9144000" cy="1655762"/>
          </a:xfrm>
        </p:spPr>
        <p:txBody>
          <a:bodyPr/>
          <a:lstStyle/>
          <a:p>
            <a:r>
              <a:rPr lang="en-US" dirty="0" smtClean="0"/>
              <a:t>Kazi Saeed Alam</a:t>
            </a:r>
            <a:endParaRPr lang="en-US" dirty="0"/>
          </a:p>
        </p:txBody>
      </p:sp>
    </p:spTree>
    <p:extLst>
      <p:ext uri="{BB962C8B-B14F-4D97-AF65-F5344CB8AC3E}">
        <p14:creationId xmlns:p14="http://schemas.microsoft.com/office/powerpoint/2010/main" val="54531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9B7834-8D90-4C9C-A2F4-DEFDC147021D}"/>
              </a:ext>
            </a:extLst>
          </p:cNvPr>
          <p:cNvSpPr>
            <a:spLocks noGrp="1"/>
          </p:cNvSpPr>
          <p:nvPr>
            <p:ph type="title"/>
          </p:nvPr>
        </p:nvSpPr>
        <p:spPr/>
        <p:txBody>
          <a:bodyPr/>
          <a:lstStyle/>
          <a:p>
            <a:r>
              <a:rPr lang="en-US" dirty="0"/>
              <a:t>Texture Mapping</a:t>
            </a:r>
          </a:p>
        </p:txBody>
      </p:sp>
      <p:sp>
        <p:nvSpPr>
          <p:cNvPr id="3" name="Content Placeholder 2">
            <a:extLst>
              <a:ext uri="{FF2B5EF4-FFF2-40B4-BE49-F238E27FC236}">
                <a16:creationId xmlns:a16="http://schemas.microsoft.com/office/drawing/2014/main" xmlns="" id="{2884D56E-BB55-474C-A9CF-69589C9C069F}"/>
              </a:ext>
            </a:extLst>
          </p:cNvPr>
          <p:cNvSpPr>
            <a:spLocks noGrp="1"/>
          </p:cNvSpPr>
          <p:nvPr>
            <p:ph idx="1"/>
          </p:nvPr>
        </p:nvSpPr>
        <p:spPr/>
        <p:txBody>
          <a:bodyPr>
            <a:normAutofit/>
          </a:bodyPr>
          <a:lstStyle/>
          <a:p>
            <a:r>
              <a:rPr lang="en-US" b="1" dirty="0"/>
              <a:t>Texture mapping </a:t>
            </a:r>
            <a:r>
              <a:rPr lang="en-US" dirty="0"/>
              <a:t>uses an image (or texture) to influence the color of a fragment. Textures can be specified using a fixed pattern, such as the regular patterns often used to fill polygons; by a procedural texture-generation method; or through a digitized image. In all cases, we can characterize the resulting image as the mapping of a texture to a surface, as shown in Figure 7.8, as part of the rendering of the surface.</a:t>
            </a:r>
          </a:p>
        </p:txBody>
      </p:sp>
      <p:pic>
        <p:nvPicPr>
          <p:cNvPr id="5" name="Picture 4">
            <a:extLst>
              <a:ext uri="{FF2B5EF4-FFF2-40B4-BE49-F238E27FC236}">
                <a16:creationId xmlns:a16="http://schemas.microsoft.com/office/drawing/2014/main" xmlns="" id="{8AAF225C-6C5D-44A2-A2C7-AA9787265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752" y="4219207"/>
            <a:ext cx="4887007" cy="2638793"/>
          </a:xfrm>
          <a:prstGeom prst="rect">
            <a:avLst/>
          </a:prstGeom>
        </p:spPr>
      </p:pic>
    </p:spTree>
    <p:extLst>
      <p:ext uri="{BB962C8B-B14F-4D97-AF65-F5344CB8AC3E}">
        <p14:creationId xmlns:p14="http://schemas.microsoft.com/office/powerpoint/2010/main" val="3245089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A56838-7278-41BE-B58D-ACB301002E87}"/>
              </a:ext>
            </a:extLst>
          </p:cNvPr>
          <p:cNvSpPr>
            <a:spLocks noGrp="1"/>
          </p:cNvSpPr>
          <p:nvPr>
            <p:ph type="title"/>
          </p:nvPr>
        </p:nvSpPr>
        <p:spPr/>
        <p:txBody>
          <a:bodyPr/>
          <a:lstStyle/>
          <a:p>
            <a:r>
              <a:rPr lang="en-US" dirty="0"/>
              <a:t>Bump Mapping &amp; Environment Mapping</a:t>
            </a:r>
          </a:p>
        </p:txBody>
      </p:sp>
      <p:sp>
        <p:nvSpPr>
          <p:cNvPr id="3" name="Content Placeholder 2">
            <a:extLst>
              <a:ext uri="{FF2B5EF4-FFF2-40B4-BE49-F238E27FC236}">
                <a16:creationId xmlns:a16="http://schemas.microsoft.com/office/drawing/2014/main" xmlns="" id="{B751504C-D90E-4833-A482-A339D9270D0D}"/>
              </a:ext>
            </a:extLst>
          </p:cNvPr>
          <p:cNvSpPr>
            <a:spLocks noGrp="1"/>
          </p:cNvSpPr>
          <p:nvPr>
            <p:ph idx="1"/>
          </p:nvPr>
        </p:nvSpPr>
        <p:spPr/>
        <p:txBody>
          <a:bodyPr>
            <a:normAutofit/>
          </a:bodyPr>
          <a:lstStyle/>
          <a:p>
            <a:r>
              <a:rPr lang="en-US" b="1" dirty="0"/>
              <a:t>bump maps </a:t>
            </a:r>
            <a:r>
              <a:rPr lang="en-US" dirty="0"/>
              <a:t>distort the normal vectors during the shading process to make the surface appear to have small variations in shape, such as the bumps on a real orange.</a:t>
            </a:r>
          </a:p>
          <a:p>
            <a:r>
              <a:rPr lang="en-US" b="1" dirty="0"/>
              <a:t>Reflection maps</a:t>
            </a:r>
            <a:r>
              <a:rPr lang="en-US" dirty="0"/>
              <a:t>, or </a:t>
            </a:r>
            <a:r>
              <a:rPr lang="en-US" b="1" dirty="0"/>
              <a:t>environment maps</a:t>
            </a:r>
            <a:r>
              <a:rPr lang="en-US" dirty="0"/>
              <a:t>, allow us to create images that have the appearance of reflected materials without our having to trace reflected rays. In this technique, an image of the environment is painted onto the surface as that surface is being rendered.</a:t>
            </a:r>
          </a:p>
          <a:p>
            <a:r>
              <a:rPr lang="en-US" dirty="0"/>
              <a:t>Color Plate 15 uses a texture map for the surface of the table; Color Plate 10 uses texture mapping to create a brick pattern.</a:t>
            </a:r>
          </a:p>
        </p:txBody>
      </p:sp>
    </p:spTree>
    <p:extLst>
      <p:ext uri="{BB962C8B-B14F-4D97-AF65-F5344CB8AC3E}">
        <p14:creationId xmlns:p14="http://schemas.microsoft.com/office/powerpoint/2010/main" val="171376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16457F-159B-43AE-8E46-462C1E12582E}"/>
              </a:ext>
            </a:extLst>
          </p:cNvPr>
          <p:cNvSpPr>
            <a:spLocks noGrp="1"/>
          </p:cNvSpPr>
          <p:nvPr>
            <p:ph type="title"/>
          </p:nvPr>
        </p:nvSpPr>
        <p:spPr/>
        <p:txBody>
          <a:bodyPr/>
          <a:lstStyle/>
          <a:p>
            <a:r>
              <a:rPr lang="en-US" dirty="0"/>
              <a:t>Example of Texture</a:t>
            </a:r>
          </a:p>
        </p:txBody>
      </p:sp>
      <p:pic>
        <p:nvPicPr>
          <p:cNvPr id="5" name="Content Placeholder 4">
            <a:extLst>
              <a:ext uri="{FF2B5EF4-FFF2-40B4-BE49-F238E27FC236}">
                <a16:creationId xmlns:a16="http://schemas.microsoft.com/office/drawing/2014/main" xmlns="" id="{BB7B920B-3ED2-4A84-872E-978CF04AB0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2352" y="1392318"/>
            <a:ext cx="6260122" cy="5245457"/>
          </a:xfrm>
        </p:spPr>
      </p:pic>
    </p:spTree>
    <p:extLst>
      <p:ext uri="{BB962C8B-B14F-4D97-AF65-F5344CB8AC3E}">
        <p14:creationId xmlns:p14="http://schemas.microsoft.com/office/powerpoint/2010/main" val="3733856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7E3999-9F04-401B-AAE2-DB5AFE388D2D}"/>
              </a:ext>
            </a:extLst>
          </p:cNvPr>
          <p:cNvSpPr>
            <a:spLocks noGrp="1"/>
          </p:cNvSpPr>
          <p:nvPr>
            <p:ph type="title"/>
          </p:nvPr>
        </p:nvSpPr>
        <p:spPr/>
        <p:txBody>
          <a:bodyPr/>
          <a:lstStyle/>
          <a:p>
            <a:r>
              <a:rPr lang="en-US" dirty="0"/>
              <a:t>Example of Bump Mapping</a:t>
            </a:r>
          </a:p>
        </p:txBody>
      </p:sp>
      <p:pic>
        <p:nvPicPr>
          <p:cNvPr id="5" name="Content Placeholder 4">
            <a:extLst>
              <a:ext uri="{FF2B5EF4-FFF2-40B4-BE49-F238E27FC236}">
                <a16:creationId xmlns:a16="http://schemas.microsoft.com/office/drawing/2014/main" xmlns="" id="{694CCD80-5B16-4D7C-8408-CAEA3D4C7D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5814" y="1825625"/>
            <a:ext cx="7120371" cy="4351338"/>
          </a:xfrm>
        </p:spPr>
      </p:pic>
    </p:spTree>
    <p:extLst>
      <p:ext uri="{BB962C8B-B14F-4D97-AF65-F5344CB8AC3E}">
        <p14:creationId xmlns:p14="http://schemas.microsoft.com/office/powerpoint/2010/main" val="4253657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6ABC5D-5E37-4EA0-9617-618FC809B3A4}"/>
              </a:ext>
            </a:extLst>
          </p:cNvPr>
          <p:cNvSpPr>
            <a:spLocks noGrp="1"/>
          </p:cNvSpPr>
          <p:nvPr>
            <p:ph type="title"/>
          </p:nvPr>
        </p:nvSpPr>
        <p:spPr/>
        <p:txBody>
          <a:bodyPr/>
          <a:lstStyle/>
          <a:p>
            <a:r>
              <a:rPr lang="en-US" dirty="0"/>
              <a:t>Example of Environment Mapping</a:t>
            </a:r>
          </a:p>
        </p:txBody>
      </p:sp>
      <p:pic>
        <p:nvPicPr>
          <p:cNvPr id="5" name="Content Placeholder 4">
            <a:extLst>
              <a:ext uri="{FF2B5EF4-FFF2-40B4-BE49-F238E27FC236}">
                <a16:creationId xmlns:a16="http://schemas.microsoft.com/office/drawing/2014/main" xmlns="" id="{CECB07A9-62FB-4942-9B7A-9AA9C1B148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6551" y="1825625"/>
            <a:ext cx="6918897" cy="4351338"/>
          </a:xfrm>
        </p:spPr>
      </p:pic>
    </p:spTree>
    <p:extLst>
      <p:ext uri="{BB962C8B-B14F-4D97-AF65-F5344CB8AC3E}">
        <p14:creationId xmlns:p14="http://schemas.microsoft.com/office/powerpoint/2010/main" val="50459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CAE9AD-476F-48A1-AB05-4A478E6A24C9}"/>
              </a:ext>
            </a:extLst>
          </p:cNvPr>
          <p:cNvSpPr>
            <a:spLocks noGrp="1"/>
          </p:cNvSpPr>
          <p:nvPr>
            <p:ph type="title"/>
          </p:nvPr>
        </p:nvSpPr>
        <p:spPr/>
        <p:txBody>
          <a:bodyPr/>
          <a:lstStyle/>
          <a:p>
            <a:r>
              <a:rPr lang="en-US" dirty="0"/>
              <a:t>Example of Texture Mapping</a:t>
            </a:r>
          </a:p>
        </p:txBody>
      </p:sp>
      <p:pic>
        <p:nvPicPr>
          <p:cNvPr id="5" name="Content Placeholder 4">
            <a:extLst>
              <a:ext uri="{FF2B5EF4-FFF2-40B4-BE49-F238E27FC236}">
                <a16:creationId xmlns:a16="http://schemas.microsoft.com/office/drawing/2014/main" xmlns="" id="{04EE8C1E-E883-4B9F-9A89-CC59FF8A7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8533" y="1825625"/>
            <a:ext cx="8314933" cy="4351338"/>
          </a:xfrm>
        </p:spPr>
      </p:pic>
    </p:spTree>
    <p:extLst>
      <p:ext uri="{BB962C8B-B14F-4D97-AF65-F5344CB8AC3E}">
        <p14:creationId xmlns:p14="http://schemas.microsoft.com/office/powerpoint/2010/main" val="2156445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45D74E-AC7E-48FD-8B45-5A41859EE6AF}"/>
              </a:ext>
            </a:extLst>
          </p:cNvPr>
          <p:cNvSpPr>
            <a:spLocks noGrp="1"/>
          </p:cNvSpPr>
          <p:nvPr>
            <p:ph type="title"/>
          </p:nvPr>
        </p:nvSpPr>
        <p:spPr/>
        <p:txBody>
          <a:bodyPr/>
          <a:lstStyle/>
          <a:p>
            <a:r>
              <a:rPr lang="en-US" dirty="0"/>
              <a:t>Example of Texture Mapping</a:t>
            </a:r>
          </a:p>
        </p:txBody>
      </p:sp>
      <p:pic>
        <p:nvPicPr>
          <p:cNvPr id="5" name="Content Placeholder 4">
            <a:extLst>
              <a:ext uri="{FF2B5EF4-FFF2-40B4-BE49-F238E27FC236}">
                <a16:creationId xmlns:a16="http://schemas.microsoft.com/office/drawing/2014/main" xmlns="" id="{6475E2A4-6D1F-4E47-80A0-7D0FF0762A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0616" y="1825625"/>
            <a:ext cx="8090768" cy="4351338"/>
          </a:xfrm>
        </p:spPr>
      </p:pic>
    </p:spTree>
    <p:extLst>
      <p:ext uri="{BB962C8B-B14F-4D97-AF65-F5344CB8AC3E}">
        <p14:creationId xmlns:p14="http://schemas.microsoft.com/office/powerpoint/2010/main" val="981965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8B0F63-3EFA-47D9-9A43-A5FAFE1379BB}"/>
              </a:ext>
            </a:extLst>
          </p:cNvPr>
          <p:cNvSpPr>
            <a:spLocks noGrp="1"/>
          </p:cNvSpPr>
          <p:nvPr>
            <p:ph type="title"/>
          </p:nvPr>
        </p:nvSpPr>
        <p:spPr/>
        <p:txBody>
          <a:bodyPr/>
          <a:lstStyle/>
          <a:p>
            <a:r>
              <a:rPr lang="en-US" dirty="0"/>
              <a:t>Texture Mapping</a:t>
            </a:r>
          </a:p>
        </p:txBody>
      </p:sp>
      <p:sp>
        <p:nvSpPr>
          <p:cNvPr id="3" name="Content Placeholder 2">
            <a:extLst>
              <a:ext uri="{FF2B5EF4-FFF2-40B4-BE49-F238E27FC236}">
                <a16:creationId xmlns:a16="http://schemas.microsoft.com/office/drawing/2014/main" xmlns="" id="{F7AD27D9-2014-44EF-9B28-2D90F7F8EEEB}"/>
              </a:ext>
            </a:extLst>
          </p:cNvPr>
          <p:cNvSpPr>
            <a:spLocks noGrp="1"/>
          </p:cNvSpPr>
          <p:nvPr>
            <p:ph idx="1"/>
          </p:nvPr>
        </p:nvSpPr>
        <p:spPr/>
        <p:txBody>
          <a:bodyPr>
            <a:normAutofit/>
          </a:bodyPr>
          <a:lstStyle/>
          <a:p>
            <a:r>
              <a:rPr lang="en-US" dirty="0"/>
              <a:t>Textures are patterns. They can range from regular patterns, such as stripes and checkerboards, to the complex patterns that characterize natural materials. In the real world, we can distinguish among objects of similar size and shape by their textures.</a:t>
            </a:r>
          </a:p>
        </p:txBody>
      </p:sp>
    </p:spTree>
    <p:extLst>
      <p:ext uri="{BB962C8B-B14F-4D97-AF65-F5344CB8AC3E}">
        <p14:creationId xmlns:p14="http://schemas.microsoft.com/office/powerpoint/2010/main" val="2164472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0FCDE3-80BE-4F5C-B3A9-9152CDD98618}"/>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xmlns="" id="{18FA5211-6F8F-4221-8A40-F090BA1CC236}"/>
              </a:ext>
            </a:extLst>
          </p:cNvPr>
          <p:cNvSpPr>
            <a:spLocks noGrp="1"/>
          </p:cNvSpPr>
          <p:nvPr>
            <p:ph idx="1"/>
          </p:nvPr>
        </p:nvSpPr>
        <p:spPr/>
        <p:txBody>
          <a:bodyPr>
            <a:normAutofit lnSpcReduction="10000"/>
          </a:bodyPr>
          <a:lstStyle/>
          <a:p>
            <a:r>
              <a:rPr lang="en-US" dirty="0"/>
              <a:t>Although there are multiple approaches to texture mapping, all require a sequence of steps that involve mappings among three or four different coordinate systems. At various stages in the process, we shall be working with:</a:t>
            </a:r>
          </a:p>
          <a:p>
            <a:r>
              <a:rPr lang="en-US" dirty="0"/>
              <a:t>screen coordinates, where the final image is produced; </a:t>
            </a:r>
          </a:p>
          <a:p>
            <a:r>
              <a:rPr lang="en-US" dirty="0"/>
              <a:t>object coordinates, where we describe the objects upon which the textures will be mapped; </a:t>
            </a:r>
          </a:p>
          <a:p>
            <a:r>
              <a:rPr lang="en-US" dirty="0"/>
              <a:t>texture coordinates, which we use to locate positions in the texture; </a:t>
            </a:r>
          </a:p>
          <a:p>
            <a:r>
              <a:rPr lang="en-US" dirty="0"/>
              <a:t>and parametric coordinates, which we use to help us define curved surfaces.</a:t>
            </a:r>
          </a:p>
        </p:txBody>
      </p:sp>
    </p:spTree>
    <p:extLst>
      <p:ext uri="{BB962C8B-B14F-4D97-AF65-F5344CB8AC3E}">
        <p14:creationId xmlns:p14="http://schemas.microsoft.com/office/powerpoint/2010/main" val="1014390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2FF46A-4C3C-46A0-81DA-6C40D814B6A8}"/>
              </a:ext>
            </a:extLst>
          </p:cNvPr>
          <p:cNvSpPr>
            <a:spLocks noGrp="1"/>
          </p:cNvSpPr>
          <p:nvPr>
            <p:ph type="title"/>
          </p:nvPr>
        </p:nvSpPr>
        <p:spPr/>
        <p:txBody>
          <a:bodyPr/>
          <a:lstStyle/>
          <a:p>
            <a:r>
              <a:rPr lang="en-US" dirty="0"/>
              <a:t>What is a texture map?</a:t>
            </a:r>
          </a:p>
        </p:txBody>
      </p:sp>
      <p:sp>
        <p:nvSpPr>
          <p:cNvPr id="3" name="Content Placeholder 2">
            <a:extLst>
              <a:ext uri="{FF2B5EF4-FFF2-40B4-BE49-F238E27FC236}">
                <a16:creationId xmlns:a16="http://schemas.microsoft.com/office/drawing/2014/main" xmlns="" id="{1364F85A-9B74-4607-96DB-E09BDEB73EBE}"/>
              </a:ext>
            </a:extLst>
          </p:cNvPr>
          <p:cNvSpPr>
            <a:spLocks noGrp="1"/>
          </p:cNvSpPr>
          <p:nvPr>
            <p:ph idx="1"/>
          </p:nvPr>
        </p:nvSpPr>
        <p:spPr/>
        <p:txBody>
          <a:bodyPr/>
          <a:lstStyle/>
          <a:p>
            <a:r>
              <a:rPr lang="en-US" dirty="0"/>
              <a:t>Practical: “A way to slap an image on a model.”</a:t>
            </a:r>
          </a:p>
          <a:p>
            <a:r>
              <a:rPr lang="en-US" dirty="0"/>
              <a:t>Better: “A mapping from any function onto a surface in three dimensions.”</a:t>
            </a:r>
          </a:p>
          <a:p>
            <a:r>
              <a:rPr lang="en-US" dirty="0"/>
              <a:t>Most general: “The mapping of any image into multidimensional space.”</a:t>
            </a:r>
          </a:p>
        </p:txBody>
      </p:sp>
    </p:spTree>
    <p:extLst>
      <p:ext uri="{BB962C8B-B14F-4D97-AF65-F5344CB8AC3E}">
        <p14:creationId xmlns:p14="http://schemas.microsoft.com/office/powerpoint/2010/main" val="3501846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31CDEB-1240-4D2F-AD03-198EBB19CA70}"/>
              </a:ext>
            </a:extLst>
          </p:cNvPr>
          <p:cNvSpPr>
            <a:spLocks noGrp="1"/>
          </p:cNvSpPr>
          <p:nvPr>
            <p:ph type="title"/>
          </p:nvPr>
        </p:nvSpPr>
        <p:spPr/>
        <p:txBody>
          <a:bodyPr/>
          <a:lstStyle/>
          <a:p>
            <a:r>
              <a:rPr lang="en-US" dirty="0"/>
              <a:t>Frame Buffer</a:t>
            </a:r>
          </a:p>
        </p:txBody>
      </p:sp>
      <p:pic>
        <p:nvPicPr>
          <p:cNvPr id="8" name="Content Placeholder 7">
            <a:extLst>
              <a:ext uri="{FF2B5EF4-FFF2-40B4-BE49-F238E27FC236}">
                <a16:creationId xmlns:a16="http://schemas.microsoft.com/office/drawing/2014/main" xmlns="" id="{69B3F22C-A9D6-44D5-84E2-C8928CAC2D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1047" y="3961996"/>
            <a:ext cx="3600953" cy="2896004"/>
          </a:xfrm>
        </p:spPr>
      </p:pic>
      <p:sp>
        <p:nvSpPr>
          <p:cNvPr id="9" name="Content Placeholder 2">
            <a:extLst>
              <a:ext uri="{FF2B5EF4-FFF2-40B4-BE49-F238E27FC236}">
                <a16:creationId xmlns:a16="http://schemas.microsoft.com/office/drawing/2014/main" xmlns="" id="{F9544A6D-93E1-44F3-BF9A-3DEC29C86415}"/>
              </a:ext>
            </a:extLst>
          </p:cNvPr>
          <p:cNvSpPr txBox="1">
            <a:spLocks/>
          </p:cNvSpPr>
          <p:nvPr/>
        </p:nvSpPr>
        <p:spPr>
          <a:xfrm>
            <a:off x="838200" y="1825625"/>
            <a:ext cx="861528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Figure 7.2 shows the OpenGL frame buffer and some of its constituent parts. When we work with the frame buffer, we usually work with one constituent buffer at a time. Thus, we shall use the term </a:t>
            </a:r>
            <a:r>
              <a:rPr lang="en-US" i="1" dirty="0"/>
              <a:t>buffer </a:t>
            </a:r>
            <a:r>
              <a:rPr lang="en-US" dirty="0"/>
              <a:t>in what follows to mean a particular buffer within the frame buffer. Each of these buffers is </a:t>
            </a:r>
            <a:r>
              <a:rPr lang="en-US" i="1" dirty="0"/>
              <a:t>n </a:t>
            </a:r>
            <a:r>
              <a:rPr lang="en-US" dirty="0"/>
              <a:t>× </a:t>
            </a:r>
            <a:r>
              <a:rPr lang="en-US" i="1" dirty="0"/>
              <a:t>m </a:t>
            </a:r>
            <a:r>
              <a:rPr lang="en-US" dirty="0"/>
              <a:t>and is </a:t>
            </a:r>
            <a:r>
              <a:rPr lang="en-US" i="1" dirty="0"/>
              <a:t>k </a:t>
            </a:r>
            <a:r>
              <a:rPr lang="en-US" dirty="0"/>
              <a:t>bits deep. However, </a:t>
            </a:r>
            <a:r>
              <a:rPr lang="en-US" i="1" dirty="0"/>
              <a:t>k </a:t>
            </a:r>
            <a:r>
              <a:rPr lang="en-US" dirty="0"/>
              <a:t>can be different for each buffer. For a color buffer, its </a:t>
            </a:r>
            <a:r>
              <a:rPr lang="en-US" i="1" dirty="0"/>
              <a:t>k </a:t>
            </a:r>
            <a:r>
              <a:rPr lang="en-US" dirty="0"/>
              <a:t>is determined by how many colors the system can display, usually 24 for RGB displays and 32 for RGBA displays.</a:t>
            </a:r>
          </a:p>
        </p:txBody>
      </p:sp>
    </p:spTree>
    <p:extLst>
      <p:ext uri="{BB962C8B-B14F-4D97-AF65-F5344CB8AC3E}">
        <p14:creationId xmlns:p14="http://schemas.microsoft.com/office/powerpoint/2010/main" val="4029332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C2EC-47A5-4A83-913B-682570ED5011}"/>
              </a:ext>
            </a:extLst>
          </p:cNvPr>
          <p:cNvSpPr>
            <a:spLocks noGrp="1"/>
          </p:cNvSpPr>
          <p:nvPr>
            <p:ph type="title"/>
          </p:nvPr>
        </p:nvSpPr>
        <p:spPr/>
        <p:txBody>
          <a:bodyPr/>
          <a:lstStyle/>
          <a:p>
            <a:r>
              <a:rPr lang="en-US" dirty="0"/>
              <a:t>Texture Mapping</a:t>
            </a:r>
          </a:p>
        </p:txBody>
      </p:sp>
      <p:pic>
        <p:nvPicPr>
          <p:cNvPr id="5" name="Content Placeholder 4">
            <a:extLst>
              <a:ext uri="{FF2B5EF4-FFF2-40B4-BE49-F238E27FC236}">
                <a16:creationId xmlns:a16="http://schemas.microsoft.com/office/drawing/2014/main" xmlns="" id="{9732D978-561E-4F65-B405-4F0E9B1798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2868" y="1690688"/>
            <a:ext cx="8215532" cy="4825521"/>
          </a:xfrm>
        </p:spPr>
      </p:pic>
    </p:spTree>
    <p:extLst>
      <p:ext uri="{BB962C8B-B14F-4D97-AF65-F5344CB8AC3E}">
        <p14:creationId xmlns:p14="http://schemas.microsoft.com/office/powerpoint/2010/main" val="27756198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301F31-E195-4312-BDD1-C7B267F97E31}"/>
              </a:ext>
            </a:extLst>
          </p:cNvPr>
          <p:cNvSpPr>
            <a:spLocks noGrp="1"/>
          </p:cNvSpPr>
          <p:nvPr>
            <p:ph type="title"/>
          </p:nvPr>
        </p:nvSpPr>
        <p:spPr/>
        <p:txBody>
          <a:bodyPr/>
          <a:lstStyle/>
          <a:p>
            <a:r>
              <a:rPr lang="en-US" dirty="0"/>
              <a:t>Texture Mapping</a:t>
            </a:r>
          </a:p>
        </p:txBody>
      </p:sp>
      <p:pic>
        <p:nvPicPr>
          <p:cNvPr id="5" name="Content Placeholder 4">
            <a:extLst>
              <a:ext uri="{FF2B5EF4-FFF2-40B4-BE49-F238E27FC236}">
                <a16:creationId xmlns:a16="http://schemas.microsoft.com/office/drawing/2014/main" xmlns="" id="{A7AE39B4-6AD0-4FDC-A3BA-A4AEA77717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5100" y="1929317"/>
            <a:ext cx="6801799" cy="4143953"/>
          </a:xfrm>
        </p:spPr>
      </p:pic>
    </p:spTree>
    <p:extLst>
      <p:ext uri="{BB962C8B-B14F-4D97-AF65-F5344CB8AC3E}">
        <p14:creationId xmlns:p14="http://schemas.microsoft.com/office/powerpoint/2010/main" val="2904003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C6E96C-E619-4D6B-AA4E-40C7288F6325}"/>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xmlns="" id="{9BC26DFB-0C50-4D51-AEC1-0229AF38E062}"/>
              </a:ext>
            </a:extLst>
          </p:cNvPr>
          <p:cNvSpPr>
            <a:spLocks noGrp="1"/>
          </p:cNvSpPr>
          <p:nvPr>
            <p:ph idx="1"/>
          </p:nvPr>
        </p:nvSpPr>
        <p:spPr/>
        <p:txBody>
          <a:bodyPr>
            <a:normAutofit/>
          </a:bodyPr>
          <a:lstStyle/>
          <a:p>
            <a:r>
              <a:rPr lang="en-US" dirty="0"/>
              <a:t>In most applications, textures start out as two-dimensional images of the sorts we introduced in page-5 of this slide. Thus, they might be formed by application programs or scanned in from a photograph, but, regardless of their origin, they are eventually brought into processor memory as arrays. We call the elements of these arrays </a:t>
            </a:r>
            <a:r>
              <a:rPr lang="en-US" b="1" dirty="0" err="1"/>
              <a:t>texels</a:t>
            </a:r>
            <a:r>
              <a:rPr lang="en-US" dirty="0"/>
              <a:t>, or texture elements, rather than pixels to emphasize how they will be used. However, at this point, we prefer to think of this array as a continuous rectangular two-dimensional texture pattern </a:t>
            </a:r>
            <a:r>
              <a:rPr lang="en-US" i="1" dirty="0"/>
              <a:t>T(s</a:t>
            </a:r>
            <a:r>
              <a:rPr lang="en-US" dirty="0"/>
              <a:t>, </a:t>
            </a:r>
            <a:r>
              <a:rPr lang="en-US" i="1" dirty="0"/>
              <a:t>t)</a:t>
            </a:r>
            <a:r>
              <a:rPr lang="en-US" dirty="0"/>
              <a:t>. The independent variables </a:t>
            </a:r>
            <a:r>
              <a:rPr lang="en-US" i="1" dirty="0"/>
              <a:t>s </a:t>
            </a:r>
            <a:r>
              <a:rPr lang="en-US" dirty="0"/>
              <a:t>and </a:t>
            </a:r>
            <a:r>
              <a:rPr lang="en-US" i="1" dirty="0"/>
              <a:t>t </a:t>
            </a:r>
            <a:r>
              <a:rPr lang="en-US" dirty="0"/>
              <a:t>are known as </a:t>
            </a:r>
            <a:r>
              <a:rPr lang="en-US" b="1" dirty="0"/>
              <a:t>texture coordinates</a:t>
            </a:r>
            <a:r>
              <a:rPr lang="en-US" dirty="0"/>
              <a:t>. With no loss of generality, we can scale our texture coordinates to vary over the interval [0,1].</a:t>
            </a:r>
          </a:p>
        </p:txBody>
      </p:sp>
    </p:spTree>
    <p:extLst>
      <p:ext uri="{BB962C8B-B14F-4D97-AF65-F5344CB8AC3E}">
        <p14:creationId xmlns:p14="http://schemas.microsoft.com/office/powerpoint/2010/main" val="3615909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69DB5C-F093-4312-BEC1-59165AF7FC0F}"/>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xmlns="" id="{D91B7821-B8AE-470E-A01F-0E01627F3438}"/>
              </a:ext>
            </a:extLst>
          </p:cNvPr>
          <p:cNvSpPr>
            <a:spLocks noGrp="1"/>
          </p:cNvSpPr>
          <p:nvPr>
            <p:ph idx="1"/>
          </p:nvPr>
        </p:nvSpPr>
        <p:spPr/>
        <p:txBody>
          <a:bodyPr/>
          <a:lstStyle/>
          <a:p>
            <a:r>
              <a:rPr lang="en-US" dirty="0"/>
              <a:t>A </a:t>
            </a:r>
            <a:r>
              <a:rPr lang="en-US" b="1" dirty="0"/>
              <a:t>texture map </a:t>
            </a:r>
            <a:r>
              <a:rPr lang="en-US" dirty="0"/>
              <a:t>associates a </a:t>
            </a:r>
            <a:r>
              <a:rPr lang="en-US" dirty="0" err="1"/>
              <a:t>texel</a:t>
            </a:r>
            <a:r>
              <a:rPr lang="en-US" dirty="0"/>
              <a:t> with each point on a geometric object that is itself mapped to screen coordinates for display. If the object is represented in homogeneous or </a:t>
            </a:r>
            <a:r>
              <a:rPr lang="en-US" i="1" dirty="0"/>
              <a:t>(x</a:t>
            </a:r>
            <a:r>
              <a:rPr lang="en-US" dirty="0"/>
              <a:t>, </a:t>
            </a:r>
            <a:r>
              <a:rPr lang="en-US" i="1" dirty="0"/>
              <a:t>y</a:t>
            </a:r>
            <a:r>
              <a:rPr lang="en-US" dirty="0"/>
              <a:t>, </a:t>
            </a:r>
            <a:r>
              <a:rPr lang="en-US" i="1" dirty="0"/>
              <a:t>z</a:t>
            </a:r>
            <a:r>
              <a:rPr lang="en-US" dirty="0"/>
              <a:t>, </a:t>
            </a:r>
            <a:r>
              <a:rPr lang="en-US" i="1" dirty="0"/>
              <a:t>w) </a:t>
            </a:r>
            <a:r>
              <a:rPr lang="en-US" dirty="0"/>
              <a:t>coordinates, then there are functions such that</a:t>
            </a:r>
          </a:p>
          <a:p>
            <a:r>
              <a:rPr lang="en-US" i="1" dirty="0"/>
              <a:t>x </a:t>
            </a:r>
            <a:r>
              <a:rPr lang="en-US" dirty="0"/>
              <a:t>= </a:t>
            </a:r>
            <a:r>
              <a:rPr lang="en-US" i="1" dirty="0"/>
              <a:t>x(s</a:t>
            </a:r>
            <a:r>
              <a:rPr lang="en-US" dirty="0"/>
              <a:t>, </a:t>
            </a:r>
            <a:r>
              <a:rPr lang="en-US" i="1" dirty="0"/>
              <a:t>t)</a:t>
            </a:r>
            <a:r>
              <a:rPr lang="en-US" dirty="0"/>
              <a:t>,</a:t>
            </a:r>
          </a:p>
          <a:p>
            <a:r>
              <a:rPr lang="en-US" i="1" dirty="0"/>
              <a:t>y </a:t>
            </a:r>
            <a:r>
              <a:rPr lang="en-US" dirty="0"/>
              <a:t>= </a:t>
            </a:r>
            <a:r>
              <a:rPr lang="en-US" i="1" dirty="0"/>
              <a:t>y(s</a:t>
            </a:r>
            <a:r>
              <a:rPr lang="en-US" dirty="0"/>
              <a:t>, </a:t>
            </a:r>
            <a:r>
              <a:rPr lang="en-US" i="1" dirty="0"/>
              <a:t>t)</a:t>
            </a:r>
            <a:r>
              <a:rPr lang="en-US" dirty="0"/>
              <a:t>,</a:t>
            </a:r>
          </a:p>
          <a:p>
            <a:r>
              <a:rPr lang="en-US" i="1" dirty="0"/>
              <a:t>z </a:t>
            </a:r>
            <a:r>
              <a:rPr lang="en-US" dirty="0"/>
              <a:t>= </a:t>
            </a:r>
            <a:r>
              <a:rPr lang="en-US" i="1" dirty="0"/>
              <a:t>z(s</a:t>
            </a:r>
            <a:r>
              <a:rPr lang="en-US" dirty="0"/>
              <a:t>, </a:t>
            </a:r>
            <a:r>
              <a:rPr lang="en-US" i="1" dirty="0"/>
              <a:t>t)</a:t>
            </a:r>
            <a:r>
              <a:rPr lang="en-US" dirty="0"/>
              <a:t>,</a:t>
            </a:r>
          </a:p>
          <a:p>
            <a:r>
              <a:rPr lang="en-US" i="1" dirty="0"/>
              <a:t>w </a:t>
            </a:r>
            <a:r>
              <a:rPr lang="en-US" dirty="0"/>
              <a:t>= </a:t>
            </a:r>
            <a:r>
              <a:rPr lang="en-US" i="1" dirty="0"/>
              <a:t>w(s</a:t>
            </a:r>
            <a:r>
              <a:rPr lang="en-US" dirty="0"/>
              <a:t>, </a:t>
            </a:r>
            <a:r>
              <a:rPr lang="en-US" i="1" dirty="0"/>
              <a:t>t)</a:t>
            </a:r>
            <a:r>
              <a:rPr lang="en-US" dirty="0"/>
              <a:t>.</a:t>
            </a:r>
          </a:p>
        </p:txBody>
      </p:sp>
    </p:spTree>
    <p:extLst>
      <p:ext uri="{BB962C8B-B14F-4D97-AF65-F5344CB8AC3E}">
        <p14:creationId xmlns:p14="http://schemas.microsoft.com/office/powerpoint/2010/main" val="10656088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4E56A9-CDF5-4035-848D-2771B8AA2DA7}"/>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xmlns="" id="{A5ED5D1B-683D-4A73-80B3-918E34628455}"/>
              </a:ext>
            </a:extLst>
          </p:cNvPr>
          <p:cNvSpPr>
            <a:spLocks noGrp="1"/>
          </p:cNvSpPr>
          <p:nvPr>
            <p:ph idx="1"/>
          </p:nvPr>
        </p:nvSpPr>
        <p:spPr/>
        <p:txBody>
          <a:bodyPr>
            <a:normAutofit/>
          </a:bodyPr>
          <a:lstStyle/>
          <a:p>
            <a:r>
              <a:rPr lang="en-US" dirty="0"/>
              <a:t>One of the difficulties we must confront is that although these functions exist conceptually, finding them may not be possible in practice. In addition, we are worried about the inverse problem: Having been given a point </a:t>
            </a:r>
            <a:r>
              <a:rPr lang="en-US" i="1" dirty="0"/>
              <a:t>(x</a:t>
            </a:r>
            <a:r>
              <a:rPr lang="en-US" dirty="0"/>
              <a:t>, </a:t>
            </a:r>
            <a:r>
              <a:rPr lang="en-US" i="1" dirty="0"/>
              <a:t>y</a:t>
            </a:r>
            <a:r>
              <a:rPr lang="en-US" dirty="0"/>
              <a:t>, </a:t>
            </a:r>
            <a:r>
              <a:rPr lang="en-US" i="1" dirty="0"/>
              <a:t>z) </a:t>
            </a:r>
            <a:r>
              <a:rPr lang="en-US" dirty="0"/>
              <a:t>or </a:t>
            </a:r>
            <a:r>
              <a:rPr lang="en-US" i="1" dirty="0"/>
              <a:t>(x</a:t>
            </a:r>
            <a:r>
              <a:rPr lang="en-US" dirty="0"/>
              <a:t>, </a:t>
            </a:r>
            <a:r>
              <a:rPr lang="en-US" i="1" dirty="0"/>
              <a:t>y</a:t>
            </a:r>
            <a:r>
              <a:rPr lang="en-US" dirty="0"/>
              <a:t>, </a:t>
            </a:r>
            <a:r>
              <a:rPr lang="en-US" i="1" dirty="0"/>
              <a:t>z </a:t>
            </a:r>
            <a:r>
              <a:rPr lang="en-US" dirty="0"/>
              <a:t>, </a:t>
            </a:r>
            <a:r>
              <a:rPr lang="en-US" i="1" dirty="0"/>
              <a:t>w) </a:t>
            </a:r>
            <a:r>
              <a:rPr lang="en-US" dirty="0"/>
              <a:t>on an object, how do we find the corresponding texture coordinates, or equivalently, how do we find the “inverse” functions</a:t>
            </a:r>
          </a:p>
          <a:p>
            <a:r>
              <a:rPr lang="pl-PL" i="1" dirty="0"/>
              <a:t>s </a:t>
            </a:r>
            <a:r>
              <a:rPr lang="pl-PL" dirty="0"/>
              <a:t>= </a:t>
            </a:r>
            <a:r>
              <a:rPr lang="pl-PL" i="1" dirty="0"/>
              <a:t>s(x</a:t>
            </a:r>
            <a:r>
              <a:rPr lang="pl-PL" dirty="0"/>
              <a:t>, </a:t>
            </a:r>
            <a:r>
              <a:rPr lang="pl-PL" i="1" dirty="0"/>
              <a:t>y</a:t>
            </a:r>
            <a:r>
              <a:rPr lang="pl-PL" dirty="0"/>
              <a:t>, </a:t>
            </a:r>
            <a:r>
              <a:rPr lang="pl-PL" i="1" dirty="0"/>
              <a:t>z </a:t>
            </a:r>
            <a:r>
              <a:rPr lang="pl-PL" dirty="0"/>
              <a:t>, </a:t>
            </a:r>
            <a:r>
              <a:rPr lang="pl-PL" i="1" dirty="0"/>
              <a:t>w)</a:t>
            </a:r>
            <a:r>
              <a:rPr lang="pl-PL" dirty="0"/>
              <a:t>,</a:t>
            </a:r>
          </a:p>
          <a:p>
            <a:r>
              <a:rPr lang="fr-FR" i="1" dirty="0"/>
              <a:t>t </a:t>
            </a:r>
            <a:r>
              <a:rPr lang="fr-FR" dirty="0"/>
              <a:t>= </a:t>
            </a:r>
            <a:r>
              <a:rPr lang="fr-FR" i="1" dirty="0"/>
              <a:t>t(x</a:t>
            </a:r>
            <a:r>
              <a:rPr lang="fr-FR" dirty="0"/>
              <a:t>, </a:t>
            </a:r>
            <a:r>
              <a:rPr lang="fr-FR" i="1" dirty="0"/>
              <a:t>y</a:t>
            </a:r>
            <a:r>
              <a:rPr lang="fr-FR" dirty="0"/>
              <a:t>, </a:t>
            </a:r>
            <a:r>
              <a:rPr lang="fr-FR" i="1" dirty="0"/>
              <a:t>z </a:t>
            </a:r>
            <a:r>
              <a:rPr lang="fr-FR" dirty="0"/>
              <a:t>, </a:t>
            </a:r>
            <a:r>
              <a:rPr lang="fr-FR" i="1" dirty="0"/>
              <a:t>w)</a:t>
            </a:r>
          </a:p>
          <a:p>
            <a:r>
              <a:rPr lang="en-US" dirty="0"/>
              <a:t>to use to find the </a:t>
            </a:r>
            <a:r>
              <a:rPr lang="en-US" dirty="0" err="1"/>
              <a:t>texel</a:t>
            </a:r>
            <a:r>
              <a:rPr lang="en-US" dirty="0"/>
              <a:t> </a:t>
            </a:r>
            <a:r>
              <a:rPr lang="en-US" i="1" dirty="0"/>
              <a:t>T(s</a:t>
            </a:r>
            <a:r>
              <a:rPr lang="en-US" dirty="0"/>
              <a:t>, </a:t>
            </a:r>
            <a:r>
              <a:rPr lang="en-US" i="1" dirty="0"/>
              <a:t>t)</a:t>
            </a:r>
            <a:r>
              <a:rPr lang="en-US" dirty="0"/>
              <a:t>?</a:t>
            </a:r>
          </a:p>
        </p:txBody>
      </p:sp>
    </p:spTree>
    <p:extLst>
      <p:ext uri="{BB962C8B-B14F-4D97-AF65-F5344CB8AC3E}">
        <p14:creationId xmlns:p14="http://schemas.microsoft.com/office/powerpoint/2010/main" val="398896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24661C-7CCD-44BA-9A9A-BC898D83AB3E}"/>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xmlns="" id="{080B4822-9ECA-479A-9C72-A0AD4E925368}"/>
              </a:ext>
            </a:extLst>
          </p:cNvPr>
          <p:cNvSpPr>
            <a:spLocks noGrp="1"/>
          </p:cNvSpPr>
          <p:nvPr>
            <p:ph idx="1"/>
          </p:nvPr>
        </p:nvSpPr>
        <p:spPr/>
        <p:txBody>
          <a:bodyPr/>
          <a:lstStyle/>
          <a:p>
            <a:r>
              <a:rPr lang="en-US" dirty="0"/>
              <a:t>If we define the geometric object using parametric (</a:t>
            </a:r>
            <a:r>
              <a:rPr lang="en-US" i="1" dirty="0"/>
              <a:t>u</a:t>
            </a:r>
            <a:r>
              <a:rPr lang="en-US" dirty="0"/>
              <a:t>, </a:t>
            </a:r>
            <a:r>
              <a:rPr lang="en-US" i="1" dirty="0"/>
              <a:t>v</a:t>
            </a:r>
            <a:r>
              <a:rPr lang="en-US" dirty="0"/>
              <a:t>) surfaces, there is an additional mapping function that gives object coordinate values, </a:t>
            </a:r>
            <a:r>
              <a:rPr lang="en-US" i="1" dirty="0"/>
              <a:t>(x</a:t>
            </a:r>
            <a:r>
              <a:rPr lang="en-US" dirty="0"/>
              <a:t>, </a:t>
            </a:r>
            <a:r>
              <a:rPr lang="en-US" i="1" dirty="0"/>
              <a:t>y</a:t>
            </a:r>
            <a:r>
              <a:rPr lang="en-US" dirty="0"/>
              <a:t>, </a:t>
            </a:r>
            <a:r>
              <a:rPr lang="en-US" i="1" dirty="0"/>
              <a:t>z) </a:t>
            </a:r>
            <a:r>
              <a:rPr lang="en-US" dirty="0"/>
              <a:t>or </a:t>
            </a:r>
            <a:r>
              <a:rPr lang="en-US" i="1" dirty="0"/>
              <a:t>(x</a:t>
            </a:r>
            <a:r>
              <a:rPr lang="en-US" dirty="0"/>
              <a:t>, </a:t>
            </a:r>
            <a:r>
              <a:rPr lang="en-US" i="1" dirty="0"/>
              <a:t>y</a:t>
            </a:r>
            <a:r>
              <a:rPr lang="en-US" dirty="0"/>
              <a:t>, </a:t>
            </a:r>
            <a:r>
              <a:rPr lang="en-US" i="1" dirty="0"/>
              <a:t>z </a:t>
            </a:r>
            <a:r>
              <a:rPr lang="en-US" dirty="0"/>
              <a:t>, </a:t>
            </a:r>
            <a:r>
              <a:rPr lang="en-US" i="1" dirty="0"/>
              <a:t>w) </a:t>
            </a:r>
            <a:r>
              <a:rPr lang="en-US" dirty="0"/>
              <a:t>in terms of </a:t>
            </a:r>
            <a:r>
              <a:rPr lang="en-US" i="1" dirty="0"/>
              <a:t>u </a:t>
            </a:r>
            <a:r>
              <a:rPr lang="en-US" dirty="0"/>
              <a:t>and </a:t>
            </a:r>
            <a:r>
              <a:rPr lang="en-US" i="1" dirty="0"/>
              <a:t>v</a:t>
            </a:r>
            <a:r>
              <a:rPr lang="en-US" dirty="0"/>
              <a:t>.</a:t>
            </a:r>
          </a:p>
          <a:p>
            <a:r>
              <a:rPr lang="en-US" dirty="0"/>
              <a:t>we also need the mapping from parametric coordinates </a:t>
            </a:r>
            <a:r>
              <a:rPr lang="en-US" i="1" dirty="0"/>
              <a:t>(u</a:t>
            </a:r>
            <a:r>
              <a:rPr lang="en-US" dirty="0"/>
              <a:t>, </a:t>
            </a:r>
            <a:r>
              <a:rPr lang="en-US" i="1" dirty="0"/>
              <a:t>v) </a:t>
            </a:r>
            <a:r>
              <a:rPr lang="en-US" dirty="0"/>
              <a:t>to texture coordinates and sometimes the inverse mapping from texture coordinates to parametric coordinates.</a:t>
            </a:r>
          </a:p>
        </p:txBody>
      </p:sp>
    </p:spTree>
    <p:extLst>
      <p:ext uri="{BB962C8B-B14F-4D97-AF65-F5344CB8AC3E}">
        <p14:creationId xmlns:p14="http://schemas.microsoft.com/office/powerpoint/2010/main" val="2955511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E453BB-4E9E-42C5-B66D-DD1218396919}"/>
              </a:ext>
            </a:extLst>
          </p:cNvPr>
          <p:cNvSpPr>
            <a:spLocks noGrp="1"/>
          </p:cNvSpPr>
          <p:nvPr>
            <p:ph type="title"/>
          </p:nvPr>
        </p:nvSpPr>
        <p:spPr/>
        <p:txBody>
          <a:bodyPr/>
          <a:lstStyle/>
          <a:p>
            <a:r>
              <a:rPr lang="en-US" dirty="0"/>
              <a:t>Two Dimensional Texture Mapping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4E1DF7C0-D564-4FE7-B2B6-EE660DFBE7BB}"/>
                  </a:ext>
                </a:extLst>
              </p:cNvPr>
              <p:cNvSpPr>
                <a:spLocks noGrp="1"/>
              </p:cNvSpPr>
              <p:nvPr>
                <p:ph idx="1"/>
              </p:nvPr>
            </p:nvSpPr>
            <p:spPr/>
            <p:txBody>
              <a:bodyPr>
                <a:normAutofit/>
              </a:bodyPr>
              <a:lstStyle/>
              <a:p>
                <a:r>
                  <a:rPr lang="en-US" dirty="0"/>
                  <a:t>We also have to consider the projection process that take us from object coordinates to screen coordinates, going through eye coordinates, clip coordinates, and window coordinates along the way. We can abstract this process through a function that takes a texture coordinate pair </a:t>
                </a:r>
                <a:r>
                  <a:rPr lang="en-US" i="1" dirty="0"/>
                  <a:t>(s</a:t>
                </a:r>
                <a:r>
                  <a:rPr lang="en-US" dirty="0"/>
                  <a:t>, </a:t>
                </a:r>
                <a:r>
                  <a:rPr lang="en-US" i="1" dirty="0"/>
                  <a:t>t) </a:t>
                </a:r>
                <a:r>
                  <a:rPr lang="en-US" dirty="0"/>
                  <a:t>and tells us where in the color buffer the corresponding value of </a:t>
                </a:r>
                <a:r>
                  <a:rPr lang="en-US" i="1" dirty="0"/>
                  <a:t>T(s</a:t>
                </a:r>
                <a:r>
                  <a:rPr lang="en-US" dirty="0"/>
                  <a:t>, </a:t>
                </a:r>
                <a:r>
                  <a:rPr lang="en-US" i="1" dirty="0"/>
                  <a:t>t) </a:t>
                </a:r>
                <a:r>
                  <a:rPr lang="en-US" dirty="0"/>
                  <a:t>will make its contribution to the final image. Thus, there is a mapping of the form</a:t>
                </a:r>
              </a:p>
              <a:p>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oMath>
                </a14:m>
                <a:r>
                  <a:rPr lang="en-US" i="1" dirty="0"/>
                  <a:t> </a:t>
                </a:r>
                <a:r>
                  <a:rPr lang="en-US" dirty="0"/>
                  <a:t>=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oMath>
                </a14:m>
                <a:r>
                  <a:rPr lang="en-US" i="1" dirty="0"/>
                  <a:t>(s</a:t>
                </a:r>
                <a:r>
                  <a:rPr lang="en-US" dirty="0"/>
                  <a:t>, </a:t>
                </a:r>
                <a:r>
                  <a:rPr lang="en-US" i="1" dirty="0"/>
                  <a:t>t)</a:t>
                </a:r>
                <a:r>
                  <a:rPr lang="en-US" dirty="0"/>
                  <a:t>,</a:t>
                </a:r>
              </a:p>
              <a:p>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oMath>
                </a14:m>
                <a:r>
                  <a:rPr lang="en-US" i="1" dirty="0"/>
                  <a:t> </a:t>
                </a:r>
                <a:r>
                  <a:rPr lang="en-US" dirty="0"/>
                  <a:t>=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oMath>
                </a14:m>
                <a:r>
                  <a:rPr lang="en-US" i="1" dirty="0"/>
                  <a:t>(s</a:t>
                </a:r>
                <a:r>
                  <a:rPr lang="en-US" dirty="0"/>
                  <a:t>, </a:t>
                </a:r>
                <a:r>
                  <a:rPr lang="en-US" i="1" dirty="0"/>
                  <a:t>t)</a:t>
                </a:r>
              </a:p>
              <a:p>
                <a:r>
                  <a:rPr lang="en-US" dirty="0"/>
                  <a:t>into coordinates, where </a:t>
                </a:r>
                <a:r>
                  <a:rPr lang="en-US" i="1" dirty="0"/>
                  <a:t>(</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oMath>
                </a14:m>
                <a:r>
                  <a:rPr lang="en-US" i="1" dirty="0"/>
                  <a:t> </a:t>
                </a:r>
                <a:r>
                  <a:rPr lang="en-US" dirty="0"/>
                  <a:t>,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oMath>
                </a14:m>
                <a:r>
                  <a:rPr lang="en-US" i="1" dirty="0"/>
                  <a:t>) </a:t>
                </a:r>
                <a:r>
                  <a:rPr lang="en-US" dirty="0"/>
                  <a:t>is a location in the color buffer.</a:t>
                </a:r>
              </a:p>
            </p:txBody>
          </p:sp>
        </mc:Choice>
        <mc:Fallback xmlns="">
          <p:sp>
            <p:nvSpPr>
              <p:cNvPr id="3" name="Content Placeholder 2">
                <a:extLst>
                  <a:ext uri="{FF2B5EF4-FFF2-40B4-BE49-F238E27FC236}">
                    <a16:creationId xmlns:a16="http://schemas.microsoft.com/office/drawing/2014/main" id="{4E1DF7C0-D564-4FE7-B2B6-EE660DFBE7BB}"/>
                  </a:ext>
                </a:extLst>
              </p:cNvPr>
              <p:cNvSpPr>
                <a:spLocks noGrp="1" noRot="1" noChangeAspect="1" noMove="1" noResize="1" noEditPoints="1" noAdjustHandles="1" noChangeArrowheads="1" noChangeShapeType="1" noTextEdit="1"/>
              </p:cNvSpPr>
              <p:nvPr>
                <p:ph idx="1"/>
              </p:nvPr>
            </p:nvSpPr>
            <p:spPr>
              <a:blipFill>
                <a:blip r:embed="rId2"/>
                <a:stretch>
                  <a:fillRect l="-1043" t="-2241" r="-1159" b="-3081"/>
                </a:stretch>
              </a:blipFill>
            </p:spPr>
            <p:txBody>
              <a:bodyPr/>
              <a:lstStyle/>
              <a:p>
                <a:r>
                  <a:rPr lang="en-US">
                    <a:noFill/>
                  </a:rPr>
                  <a:t> </a:t>
                </a:r>
              </a:p>
            </p:txBody>
          </p:sp>
        </mc:Fallback>
      </mc:AlternateContent>
    </p:spTree>
    <p:extLst>
      <p:ext uri="{BB962C8B-B14F-4D97-AF65-F5344CB8AC3E}">
        <p14:creationId xmlns:p14="http://schemas.microsoft.com/office/powerpoint/2010/main" val="951245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ACB9E-C7E9-4983-844A-F4A376668D5B}"/>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xmlns="" id="{2559E865-1B89-4E9F-9C48-F56D033B1B8A}"/>
              </a:ext>
            </a:extLst>
          </p:cNvPr>
          <p:cNvSpPr>
            <a:spLocks noGrp="1"/>
          </p:cNvSpPr>
          <p:nvPr>
            <p:ph idx="1"/>
          </p:nvPr>
        </p:nvSpPr>
        <p:spPr/>
        <p:txBody>
          <a:bodyPr/>
          <a:lstStyle/>
          <a:p>
            <a:r>
              <a:rPr lang="en-US" dirty="0"/>
              <a:t>One way to think about texture mapping is in terms of two concurrent mappings: the first from </a:t>
            </a:r>
            <a:r>
              <a:rPr lang="en-US" dirty="0">
                <a:solidFill>
                  <a:srgbClr val="FF0000"/>
                </a:solidFill>
              </a:rPr>
              <a:t>texture coordinates </a:t>
            </a:r>
            <a:r>
              <a:rPr lang="en-US" dirty="0"/>
              <a:t>to </a:t>
            </a:r>
            <a:r>
              <a:rPr lang="en-US" dirty="0" smtClean="0">
                <a:solidFill>
                  <a:srgbClr val="FF0000"/>
                </a:solidFill>
              </a:rPr>
              <a:t>parametric coordinates</a:t>
            </a:r>
            <a:r>
              <a:rPr lang="en-US" dirty="0"/>
              <a:t>, and the second from </a:t>
            </a:r>
            <a:r>
              <a:rPr lang="en-US" dirty="0">
                <a:solidFill>
                  <a:srgbClr val="FF0000"/>
                </a:solidFill>
              </a:rPr>
              <a:t>parametric coordinates </a:t>
            </a:r>
            <a:r>
              <a:rPr lang="en-US" dirty="0"/>
              <a:t>to </a:t>
            </a:r>
            <a:r>
              <a:rPr lang="en-US" dirty="0">
                <a:solidFill>
                  <a:srgbClr val="FF0000"/>
                </a:solidFill>
              </a:rPr>
              <a:t>object coordinates</a:t>
            </a:r>
            <a:r>
              <a:rPr lang="en-US" dirty="0"/>
              <a:t>, as shown in Figure 7.9. A third mapping takes us from </a:t>
            </a:r>
            <a:r>
              <a:rPr lang="en-US" dirty="0">
                <a:solidFill>
                  <a:srgbClr val="FF0000"/>
                </a:solidFill>
              </a:rPr>
              <a:t>object coordinates </a:t>
            </a:r>
            <a:r>
              <a:rPr lang="en-US" dirty="0"/>
              <a:t>to </a:t>
            </a:r>
            <a:r>
              <a:rPr lang="en-US" dirty="0">
                <a:solidFill>
                  <a:srgbClr val="FF0000"/>
                </a:solidFill>
              </a:rPr>
              <a:t>screen coordinates</a:t>
            </a:r>
            <a:r>
              <a:rPr lang="en-US" dirty="0"/>
              <a:t>.</a:t>
            </a:r>
          </a:p>
        </p:txBody>
      </p:sp>
    </p:spTree>
    <p:extLst>
      <p:ext uri="{BB962C8B-B14F-4D97-AF65-F5344CB8AC3E}">
        <p14:creationId xmlns:p14="http://schemas.microsoft.com/office/powerpoint/2010/main" val="321546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A81B7B-C3BD-40F8-AE5A-8FB7CCCCE44E}"/>
              </a:ext>
            </a:extLst>
          </p:cNvPr>
          <p:cNvSpPr>
            <a:spLocks noGrp="1"/>
          </p:cNvSpPr>
          <p:nvPr>
            <p:ph type="title"/>
          </p:nvPr>
        </p:nvSpPr>
        <p:spPr/>
        <p:txBody>
          <a:bodyPr/>
          <a:lstStyle/>
          <a:p>
            <a:r>
              <a:rPr lang="en-US" dirty="0"/>
              <a:t>Two Dimensional Texture Mapping</a:t>
            </a:r>
          </a:p>
        </p:txBody>
      </p:sp>
      <p:pic>
        <p:nvPicPr>
          <p:cNvPr id="5" name="Content Placeholder 4">
            <a:extLst>
              <a:ext uri="{FF2B5EF4-FFF2-40B4-BE49-F238E27FC236}">
                <a16:creationId xmlns:a16="http://schemas.microsoft.com/office/drawing/2014/main" xmlns="" id="{F038EC44-8390-43C4-BA76-4FFA69192C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357" y="1449696"/>
            <a:ext cx="9746495" cy="4777980"/>
          </a:xfrm>
        </p:spPr>
      </p:pic>
    </p:spTree>
    <p:extLst>
      <p:ext uri="{BB962C8B-B14F-4D97-AF65-F5344CB8AC3E}">
        <p14:creationId xmlns:p14="http://schemas.microsoft.com/office/powerpoint/2010/main" val="2780050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1919BC-FA77-48FF-A13A-56DDD7D21CD4}"/>
              </a:ext>
            </a:extLst>
          </p:cNvPr>
          <p:cNvSpPr>
            <a:spLocks noGrp="1"/>
          </p:cNvSpPr>
          <p:nvPr>
            <p:ph type="title"/>
          </p:nvPr>
        </p:nvSpPr>
        <p:spPr/>
        <p:txBody>
          <a:bodyPr/>
          <a:lstStyle/>
          <a:p>
            <a:r>
              <a:rPr lang="en-US" dirty="0"/>
              <a:t>Two Dimensional Texture Mapping</a:t>
            </a:r>
          </a:p>
        </p:txBody>
      </p:sp>
      <p:pic>
        <p:nvPicPr>
          <p:cNvPr id="5" name="Content Placeholder 4">
            <a:extLst>
              <a:ext uri="{FF2B5EF4-FFF2-40B4-BE49-F238E27FC236}">
                <a16:creationId xmlns:a16="http://schemas.microsoft.com/office/drawing/2014/main" xmlns="" id="{FA73262D-A278-48B6-9389-99F4A52ED9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8501" y="1361391"/>
            <a:ext cx="7744815" cy="5497670"/>
          </a:xfrm>
        </p:spPr>
      </p:pic>
    </p:spTree>
    <p:extLst>
      <p:ext uri="{BB962C8B-B14F-4D97-AF65-F5344CB8AC3E}">
        <p14:creationId xmlns:p14="http://schemas.microsoft.com/office/powerpoint/2010/main" val="2046001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69A7E4-CAEC-4224-AAAF-DF71A9E7A02E}"/>
              </a:ext>
            </a:extLst>
          </p:cNvPr>
          <p:cNvSpPr>
            <a:spLocks noGrp="1"/>
          </p:cNvSpPr>
          <p:nvPr>
            <p:ph type="title"/>
          </p:nvPr>
        </p:nvSpPr>
        <p:spPr/>
        <p:txBody>
          <a:bodyPr/>
          <a:lstStyle/>
          <a:p>
            <a:r>
              <a:rPr lang="en-US" dirty="0"/>
              <a:t>Color Palette</a:t>
            </a:r>
          </a:p>
        </p:txBody>
      </p:sp>
      <p:sp>
        <p:nvSpPr>
          <p:cNvPr id="3" name="Content Placeholder 2">
            <a:extLst>
              <a:ext uri="{FF2B5EF4-FFF2-40B4-BE49-F238E27FC236}">
                <a16:creationId xmlns:a16="http://schemas.microsoft.com/office/drawing/2014/main" xmlns="" id="{16497604-14C1-4686-AE58-5610F2570CC4}"/>
              </a:ext>
            </a:extLst>
          </p:cNvPr>
          <p:cNvSpPr>
            <a:spLocks noGrp="1"/>
          </p:cNvSpPr>
          <p:nvPr>
            <p:ph idx="1"/>
          </p:nvPr>
        </p:nvSpPr>
        <p:spPr/>
        <p:txBody>
          <a:bodyPr/>
          <a:lstStyle/>
          <a:p>
            <a:r>
              <a:rPr lang="en-US" dirty="0"/>
              <a:t>Framebuffers have traditionally supported a wide variety of color modes. Due to the expense of memory, most early framebuffers used 1-bit (2-color), 2-bit (4-color), 4-bit (16-color) or 8-bit (256-color) color depths. </a:t>
            </a:r>
          </a:p>
          <a:p>
            <a:r>
              <a:rPr lang="en-US" dirty="0"/>
              <a:t>Here is a typical indexed 256-color image and its own palette</a:t>
            </a:r>
          </a:p>
          <a:p>
            <a:endParaRPr lang="en-US" dirty="0"/>
          </a:p>
        </p:txBody>
      </p:sp>
      <p:pic>
        <p:nvPicPr>
          <p:cNvPr id="8" name="Picture 7">
            <a:extLst>
              <a:ext uri="{FF2B5EF4-FFF2-40B4-BE49-F238E27FC236}">
                <a16:creationId xmlns:a16="http://schemas.microsoft.com/office/drawing/2014/main" xmlns="" id="{6F0C8909-9F31-4352-8D32-792602D19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846" y="4271963"/>
            <a:ext cx="1428750" cy="1905000"/>
          </a:xfrm>
          <a:prstGeom prst="rect">
            <a:avLst/>
          </a:prstGeom>
        </p:spPr>
      </p:pic>
      <p:pic>
        <p:nvPicPr>
          <p:cNvPr id="10" name="Picture 9">
            <a:extLst>
              <a:ext uri="{FF2B5EF4-FFF2-40B4-BE49-F238E27FC236}">
                <a16:creationId xmlns:a16="http://schemas.microsoft.com/office/drawing/2014/main" xmlns="" id="{A330E06E-D63A-4FEA-8DFD-CA374C804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4834597"/>
            <a:ext cx="2438400" cy="762000"/>
          </a:xfrm>
          <a:prstGeom prst="rect">
            <a:avLst/>
          </a:prstGeom>
        </p:spPr>
      </p:pic>
    </p:spTree>
    <p:extLst>
      <p:ext uri="{BB962C8B-B14F-4D97-AF65-F5344CB8AC3E}">
        <p14:creationId xmlns:p14="http://schemas.microsoft.com/office/powerpoint/2010/main" val="2351395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C06F2D-3AF4-4DCC-AE0D-74C54339552A}"/>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xmlns="" id="{CDFE53AE-65B3-424C-837C-239C5280003A}"/>
              </a:ext>
            </a:extLst>
          </p:cNvPr>
          <p:cNvSpPr>
            <a:spLocks noGrp="1"/>
          </p:cNvSpPr>
          <p:nvPr>
            <p:ph idx="1"/>
          </p:nvPr>
        </p:nvSpPr>
        <p:spPr/>
        <p:txBody>
          <a:bodyPr/>
          <a:lstStyle/>
          <a:p>
            <a:r>
              <a:rPr lang="en-US" dirty="0"/>
              <a:t>If we assume that the values of </a:t>
            </a:r>
            <a:r>
              <a:rPr lang="en-US" i="1" dirty="0"/>
              <a:t>T </a:t>
            </a:r>
            <a:r>
              <a:rPr lang="en-US" dirty="0"/>
              <a:t>are RGB color values, we can use these values either to modify the color of the surface that might have been determined by a lighting model or to assign a color to the surface based on only the texture value. This color assignment is carried out as part of the assignment of fragment colors.</a:t>
            </a:r>
          </a:p>
        </p:txBody>
      </p:sp>
    </p:spTree>
    <p:extLst>
      <p:ext uri="{BB962C8B-B14F-4D97-AF65-F5344CB8AC3E}">
        <p14:creationId xmlns:p14="http://schemas.microsoft.com/office/powerpoint/2010/main" val="2213565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A39E7F-726E-4D5A-9077-D176197B1AB6}"/>
              </a:ext>
            </a:extLst>
          </p:cNvPr>
          <p:cNvSpPr>
            <a:spLocks noGrp="1"/>
          </p:cNvSpPr>
          <p:nvPr>
            <p:ph type="title"/>
          </p:nvPr>
        </p:nvSpPr>
        <p:spPr/>
        <p:txBody>
          <a:bodyPr/>
          <a:lstStyle/>
          <a:p>
            <a:r>
              <a:rPr lang="en-US" dirty="0"/>
              <a:t>Two Dimensional Texture Mapping</a:t>
            </a:r>
          </a:p>
        </p:txBody>
      </p:sp>
      <p:pic>
        <p:nvPicPr>
          <p:cNvPr id="5" name="Content Placeholder 4">
            <a:extLst>
              <a:ext uri="{FF2B5EF4-FFF2-40B4-BE49-F238E27FC236}">
                <a16:creationId xmlns:a16="http://schemas.microsoft.com/office/drawing/2014/main" xmlns="" id="{1F788046-DB5D-45B1-8507-E00A20ADD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761211"/>
            <a:ext cx="10515600" cy="4550748"/>
          </a:xfrm>
        </p:spPr>
      </p:pic>
    </p:spTree>
    <p:extLst>
      <p:ext uri="{BB962C8B-B14F-4D97-AF65-F5344CB8AC3E}">
        <p14:creationId xmlns:p14="http://schemas.microsoft.com/office/powerpoint/2010/main" val="2252573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B6CDB-F3C6-4764-A945-A3E6AD5322A2}"/>
              </a:ext>
            </a:extLst>
          </p:cNvPr>
          <p:cNvSpPr>
            <a:spLocks noGrp="1"/>
          </p:cNvSpPr>
          <p:nvPr>
            <p:ph type="title"/>
          </p:nvPr>
        </p:nvSpPr>
        <p:spPr/>
        <p:txBody>
          <a:bodyPr/>
          <a:lstStyle/>
          <a:p>
            <a:r>
              <a:rPr lang="en-US" dirty="0"/>
              <a:t>Two Dimensional Texture Mapping</a:t>
            </a:r>
          </a:p>
        </p:txBody>
      </p:sp>
      <p:pic>
        <p:nvPicPr>
          <p:cNvPr id="5" name="Content Placeholder 4">
            <a:extLst>
              <a:ext uri="{FF2B5EF4-FFF2-40B4-BE49-F238E27FC236}">
                <a16:creationId xmlns:a16="http://schemas.microsoft.com/office/drawing/2014/main" xmlns="" id="{7B26E3DA-9DFD-45CE-B96B-501BBE078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713810"/>
            <a:ext cx="10373750" cy="4513254"/>
          </a:xfrm>
        </p:spPr>
      </p:pic>
    </p:spTree>
    <p:extLst>
      <p:ext uri="{BB962C8B-B14F-4D97-AF65-F5344CB8AC3E}">
        <p14:creationId xmlns:p14="http://schemas.microsoft.com/office/powerpoint/2010/main" val="3191582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E38F2F-4A9B-4E2E-AF9A-DD24D61056C7}"/>
              </a:ext>
            </a:extLst>
          </p:cNvPr>
          <p:cNvSpPr>
            <a:spLocks noGrp="1"/>
          </p:cNvSpPr>
          <p:nvPr>
            <p:ph type="title"/>
          </p:nvPr>
        </p:nvSpPr>
        <p:spPr/>
        <p:txBody>
          <a:bodyPr/>
          <a:lstStyle/>
          <a:p>
            <a:r>
              <a:rPr lang="en-US" b="1" dirty="0"/>
              <a:t>Visualization of texture coordinates</a:t>
            </a:r>
            <a:endParaRPr lang="en-US" dirty="0"/>
          </a:p>
        </p:txBody>
      </p:sp>
      <p:sp>
        <p:nvSpPr>
          <p:cNvPr id="3" name="Content Placeholder 2">
            <a:extLst>
              <a:ext uri="{FF2B5EF4-FFF2-40B4-BE49-F238E27FC236}">
                <a16:creationId xmlns:a16="http://schemas.microsoft.com/office/drawing/2014/main" xmlns="" id="{421749F4-586E-45BD-AD07-E4EC2EF9E2A7}"/>
              </a:ext>
            </a:extLst>
          </p:cNvPr>
          <p:cNvSpPr>
            <a:spLocks noGrp="1"/>
          </p:cNvSpPr>
          <p:nvPr>
            <p:ph idx="1"/>
          </p:nvPr>
        </p:nvSpPr>
        <p:spPr/>
        <p:txBody>
          <a:bodyPr/>
          <a:lstStyle/>
          <a:p>
            <a:r>
              <a:rPr lang="en-US" b="1" dirty="0"/>
              <a:t>Texture coordinates linearly interpolated over triangle</a:t>
            </a:r>
          </a:p>
          <a:p>
            <a:endParaRPr lang="en-US" dirty="0"/>
          </a:p>
        </p:txBody>
      </p:sp>
      <p:pic>
        <p:nvPicPr>
          <p:cNvPr id="6" name="Picture 5">
            <a:extLst>
              <a:ext uri="{FF2B5EF4-FFF2-40B4-BE49-F238E27FC236}">
                <a16:creationId xmlns:a16="http://schemas.microsoft.com/office/drawing/2014/main" xmlns="" id="{F5C71C9E-57A8-48AE-9D41-BCAE9891F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003" y="2510869"/>
            <a:ext cx="4648849" cy="3982006"/>
          </a:xfrm>
          <a:prstGeom prst="rect">
            <a:avLst/>
          </a:prstGeom>
        </p:spPr>
      </p:pic>
    </p:spTree>
    <p:extLst>
      <p:ext uri="{BB962C8B-B14F-4D97-AF65-F5344CB8AC3E}">
        <p14:creationId xmlns:p14="http://schemas.microsoft.com/office/powerpoint/2010/main" val="441767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99C3D-3E7D-4152-A332-23BC7E3A4497}"/>
              </a:ext>
            </a:extLst>
          </p:cNvPr>
          <p:cNvSpPr>
            <a:spLocks noGrp="1"/>
          </p:cNvSpPr>
          <p:nvPr>
            <p:ph type="title"/>
          </p:nvPr>
        </p:nvSpPr>
        <p:spPr/>
        <p:txBody>
          <a:bodyPr/>
          <a:lstStyle/>
          <a:p>
            <a:r>
              <a:rPr lang="en-US" b="1" dirty="0"/>
              <a:t>Texture mapping</a:t>
            </a:r>
            <a:endParaRPr lang="en-US" dirty="0"/>
          </a:p>
        </p:txBody>
      </p:sp>
      <p:pic>
        <p:nvPicPr>
          <p:cNvPr id="5" name="Content Placeholder 4">
            <a:extLst>
              <a:ext uri="{FF2B5EF4-FFF2-40B4-BE49-F238E27FC236}">
                <a16:creationId xmlns:a16="http://schemas.microsoft.com/office/drawing/2014/main" xmlns="" id="{7B246912-B702-48BC-85DB-8B2D11505E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1342" y="1358930"/>
            <a:ext cx="8299938" cy="5278761"/>
          </a:xfrm>
        </p:spPr>
      </p:pic>
    </p:spTree>
    <p:extLst>
      <p:ext uri="{BB962C8B-B14F-4D97-AF65-F5344CB8AC3E}">
        <p14:creationId xmlns:p14="http://schemas.microsoft.com/office/powerpoint/2010/main" val="3909051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156003-B366-4279-8800-D70C5BDAA260}"/>
              </a:ext>
            </a:extLst>
          </p:cNvPr>
          <p:cNvSpPr>
            <a:spLocks noGrp="1"/>
          </p:cNvSpPr>
          <p:nvPr>
            <p:ph type="title"/>
          </p:nvPr>
        </p:nvSpPr>
        <p:spPr/>
        <p:txBody>
          <a:bodyPr/>
          <a:lstStyle/>
          <a:p>
            <a:r>
              <a:rPr lang="en-US" dirty="0"/>
              <a:t>Texture Mapping</a:t>
            </a:r>
          </a:p>
        </p:txBody>
      </p:sp>
      <p:pic>
        <p:nvPicPr>
          <p:cNvPr id="5" name="Content Placeholder 4">
            <a:extLst>
              <a:ext uri="{FF2B5EF4-FFF2-40B4-BE49-F238E27FC236}">
                <a16:creationId xmlns:a16="http://schemas.microsoft.com/office/drawing/2014/main" xmlns="" id="{2354F55B-3B38-41DA-82BB-26C018ECE1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6258" y="1541359"/>
            <a:ext cx="8440616" cy="4740774"/>
          </a:xfrm>
        </p:spPr>
      </p:pic>
    </p:spTree>
    <p:extLst>
      <p:ext uri="{BB962C8B-B14F-4D97-AF65-F5344CB8AC3E}">
        <p14:creationId xmlns:p14="http://schemas.microsoft.com/office/powerpoint/2010/main" val="2959506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0E81C3-1DB0-40D1-8955-C2AE6D85D325}"/>
              </a:ext>
            </a:extLst>
          </p:cNvPr>
          <p:cNvSpPr>
            <a:spLocks noGrp="1"/>
          </p:cNvSpPr>
          <p:nvPr>
            <p:ph type="title"/>
          </p:nvPr>
        </p:nvSpPr>
        <p:spPr/>
        <p:txBody>
          <a:bodyPr/>
          <a:lstStyle/>
          <a:p>
            <a:r>
              <a:rPr lang="en-US" dirty="0"/>
              <a:t>Linear Texture Mapping</a:t>
            </a:r>
          </a:p>
        </p:txBody>
      </p:sp>
      <p:sp>
        <p:nvSpPr>
          <p:cNvPr id="3" name="Content Placeholder 2">
            <a:extLst>
              <a:ext uri="{FF2B5EF4-FFF2-40B4-BE49-F238E27FC236}">
                <a16:creationId xmlns:a16="http://schemas.microsoft.com/office/drawing/2014/main" xmlns="" id="{37FFF912-758F-471A-9915-43210765434E}"/>
              </a:ext>
            </a:extLst>
          </p:cNvPr>
          <p:cNvSpPr>
            <a:spLocks noGrp="1"/>
          </p:cNvSpPr>
          <p:nvPr>
            <p:ph idx="1"/>
          </p:nvPr>
        </p:nvSpPr>
        <p:spPr/>
        <p:txBody>
          <a:bodyPr/>
          <a:lstStyle/>
          <a:p>
            <a:r>
              <a:rPr lang="en-US" dirty="0"/>
              <a:t>Do a direct mapping of a block of texture to a surface patch:</a:t>
            </a:r>
          </a:p>
          <a:p>
            <a:endParaRPr lang="en-US" dirty="0"/>
          </a:p>
        </p:txBody>
      </p:sp>
      <p:pic>
        <p:nvPicPr>
          <p:cNvPr id="5" name="Picture 4">
            <a:extLst>
              <a:ext uri="{FF2B5EF4-FFF2-40B4-BE49-F238E27FC236}">
                <a16:creationId xmlns:a16="http://schemas.microsoft.com/office/drawing/2014/main" xmlns="" id="{DB178BCA-C844-4809-A538-6FDA3A4C6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937" y="2258593"/>
            <a:ext cx="7490214" cy="4053307"/>
          </a:xfrm>
          <a:prstGeom prst="rect">
            <a:avLst/>
          </a:prstGeom>
        </p:spPr>
      </p:pic>
    </p:spTree>
    <p:extLst>
      <p:ext uri="{BB962C8B-B14F-4D97-AF65-F5344CB8AC3E}">
        <p14:creationId xmlns:p14="http://schemas.microsoft.com/office/powerpoint/2010/main" val="3378065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EAEFE-0C68-4576-9327-E7E5ED34533A}"/>
              </a:ext>
            </a:extLst>
          </p:cNvPr>
          <p:cNvSpPr>
            <a:spLocks noGrp="1"/>
          </p:cNvSpPr>
          <p:nvPr>
            <p:ph type="title"/>
          </p:nvPr>
        </p:nvSpPr>
        <p:spPr/>
        <p:txBody>
          <a:bodyPr/>
          <a:lstStyle/>
          <a:p>
            <a:r>
              <a:rPr lang="en-US" dirty="0"/>
              <a:t>Linear Texture Mapping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8268E843-6B12-485E-B06D-BBC234217F24}"/>
                  </a:ext>
                </a:extLst>
              </p:cNvPr>
              <p:cNvSpPr>
                <a:spLocks noGrp="1"/>
              </p:cNvSpPr>
              <p:nvPr>
                <p:ph idx="1"/>
              </p:nvPr>
            </p:nvSpPr>
            <p:spPr/>
            <p:txBody>
              <a:bodyPr>
                <a:normAutofit fontScale="92500" lnSpcReduction="20000"/>
              </a:bodyPr>
              <a:lstStyle/>
              <a:p>
                <a:r>
                  <a:rPr lang="en-US" dirty="0"/>
                  <a:t>A point </a:t>
                </a:r>
                <a:r>
                  <a:rPr lang="en-US" b="1" dirty="0"/>
                  <a:t>p </a:t>
                </a:r>
                <a:r>
                  <a:rPr lang="en-US" dirty="0"/>
                  <a:t>on the surface is a function of two parameters </a:t>
                </a:r>
                <a:r>
                  <a:rPr lang="en-US" i="1" dirty="0"/>
                  <a:t>u </a:t>
                </a:r>
                <a:r>
                  <a:rPr lang="en-US" dirty="0"/>
                  <a:t>and </a:t>
                </a:r>
                <a:r>
                  <a:rPr lang="en-US" i="1" dirty="0"/>
                  <a:t>v</a:t>
                </a:r>
                <a:r>
                  <a:rPr lang="en-US" dirty="0"/>
                  <a:t>. For each pair of values, we generate the point:</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 </m:t>
                    </m:r>
                    <m:d>
                      <m:dPr>
                        <m:begChr m:val="["/>
                        <m:endChr m:val="]"/>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mr>
                          <m:mr>
                            <m:e>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mr>
                          <m:mr>
                            <m:e>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mr>
                        </m:m>
                      </m:e>
                    </m:d>
                  </m:oMath>
                </a14:m>
                <a:endParaRPr lang="en-US" dirty="0"/>
              </a:p>
              <a:p>
                <a:r>
                  <a:rPr lang="en-US" dirty="0"/>
                  <a:t>In Figure 7.12, the patch determined by the corners </a:t>
                </a:r>
                <a:r>
                  <a:rPr lang="en-US" i="1" dirty="0"/>
                  <a:t>(</a:t>
                </a:r>
                <a:r>
                  <a:rPr lang="en-US" i="1" dirty="0" err="1"/>
                  <a:t>s</a:t>
                </a:r>
                <a:r>
                  <a:rPr lang="en-US" dirty="0" err="1"/>
                  <a:t>min</a:t>
                </a:r>
                <a:r>
                  <a:rPr lang="en-US" dirty="0"/>
                  <a:t>, </a:t>
                </a:r>
                <a:r>
                  <a:rPr lang="en-US" i="1" dirty="0" err="1"/>
                  <a:t>t</a:t>
                </a:r>
                <a:r>
                  <a:rPr lang="en-US" dirty="0" err="1"/>
                  <a:t>min</a:t>
                </a:r>
                <a:r>
                  <a:rPr lang="en-US" i="1" dirty="0"/>
                  <a:t>) </a:t>
                </a:r>
                <a:r>
                  <a:rPr lang="en-US" dirty="0"/>
                  <a:t>and </a:t>
                </a:r>
                <a:r>
                  <a:rPr lang="en-US" i="1" dirty="0"/>
                  <a:t>(</a:t>
                </a:r>
                <a:r>
                  <a:rPr lang="en-US" i="1" dirty="0" err="1"/>
                  <a:t>s</a:t>
                </a:r>
                <a:r>
                  <a:rPr lang="en-US" dirty="0" err="1"/>
                  <a:t>max</a:t>
                </a:r>
                <a:r>
                  <a:rPr lang="en-US" dirty="0"/>
                  <a:t>, </a:t>
                </a:r>
                <a:r>
                  <a:rPr lang="en-US" i="1" dirty="0" err="1"/>
                  <a:t>t</a:t>
                </a:r>
                <a:r>
                  <a:rPr lang="en-US" dirty="0" err="1"/>
                  <a:t>max</a:t>
                </a:r>
                <a:r>
                  <a:rPr lang="en-US" i="1" dirty="0"/>
                  <a:t>) </a:t>
                </a:r>
                <a:r>
                  <a:rPr lang="en-US" dirty="0"/>
                  <a:t>corresponds to the surface patch with corners </a:t>
                </a:r>
                <a:r>
                  <a:rPr lang="en-US" i="1" dirty="0"/>
                  <a:t>(</a:t>
                </a:r>
                <a:r>
                  <a:rPr lang="en-US" i="1" dirty="0" err="1"/>
                  <a:t>u</a:t>
                </a:r>
                <a:r>
                  <a:rPr lang="en-US" dirty="0" err="1"/>
                  <a:t>min</a:t>
                </a:r>
                <a:r>
                  <a:rPr lang="en-US" dirty="0"/>
                  <a:t>, </a:t>
                </a:r>
                <a:r>
                  <a:rPr lang="en-US" i="1" dirty="0" err="1"/>
                  <a:t>v</a:t>
                </a:r>
                <a:r>
                  <a:rPr lang="en-US" dirty="0" err="1"/>
                  <a:t>min</a:t>
                </a:r>
                <a:r>
                  <a:rPr lang="en-US" i="1" dirty="0"/>
                  <a:t>) </a:t>
                </a:r>
                <a:r>
                  <a:rPr lang="en-US" dirty="0"/>
                  <a:t>and </a:t>
                </a:r>
                <a:r>
                  <a:rPr lang="en-US" i="1" dirty="0"/>
                  <a:t>(</a:t>
                </a:r>
                <a:r>
                  <a:rPr lang="en-US" i="1" dirty="0" err="1"/>
                  <a:t>u</a:t>
                </a:r>
                <a:r>
                  <a:rPr lang="en-US" dirty="0" err="1"/>
                  <a:t>max</a:t>
                </a:r>
                <a:r>
                  <a:rPr lang="en-US" dirty="0"/>
                  <a:t>, </a:t>
                </a:r>
                <a:r>
                  <a:rPr lang="en-US" i="1" dirty="0" err="1"/>
                  <a:t>v</a:t>
                </a:r>
                <a:r>
                  <a:rPr lang="en-US" dirty="0" err="1"/>
                  <a:t>max</a:t>
                </a:r>
                <a:r>
                  <a:rPr lang="en-US" i="1" dirty="0"/>
                  <a:t>)</a:t>
                </a:r>
                <a:r>
                  <a:rPr lang="en-US" dirty="0"/>
                  <a:t>, then the mapping is</a:t>
                </a:r>
              </a:p>
              <a:p>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𝑢</m:t>
                        </m:r>
                      </m:e>
                      <m:sub>
                        <m:r>
                          <a:rPr lang="en-US" b="0" i="1" smtClean="0">
                            <a:latin typeface="Cambria Math" panose="02040503050406030204" pitchFamily="18" charset="0"/>
                          </a:rPr>
                          <m:t>𝑚𝑖𝑛</m:t>
                        </m:r>
                      </m:sub>
                    </m:sSub>
                    <m:r>
                      <a:rPr lang="en-US" b="0" i="1" smtClean="0">
                        <a:latin typeface="Cambria Math" panose="02040503050406030204" pitchFamily="18" charset="0"/>
                      </a:rPr>
                      <m:t>+ </m:t>
                    </m:r>
                    <m:f>
                      <m:fPr>
                        <m:ctrlPr>
                          <a:rPr lang="en-US" b="0" i="1" smtClean="0">
                            <a:latin typeface="Cambria Math"/>
                          </a:rPr>
                        </m:ctrlPr>
                      </m:fPr>
                      <m:num>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𝑚𝑖𝑛</m:t>
                            </m:r>
                          </m:sub>
                        </m:sSub>
                      </m:num>
                      <m:den>
                        <m:sSub>
                          <m:sSubPr>
                            <m:ctrlPr>
                              <a:rPr lang="en-US" b="0" i="1" smtClean="0">
                                <a:latin typeface="Cambria Math"/>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 </m:t>
                        </m:r>
                        <m:sSub>
                          <m:sSubPr>
                            <m:ctrlPr>
                              <a:rPr lang="en-US" b="0" i="1" smtClean="0">
                                <a:latin typeface="Cambria Math"/>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𝑚𝑖𝑛</m:t>
                            </m:r>
                          </m:sub>
                        </m:sSub>
                      </m:den>
                    </m:f>
                    <m:r>
                      <a:rPr lang="en-US" b="0" i="1" smtClean="0">
                        <a:latin typeface="Cambria Math" panose="02040503050406030204" pitchFamily="18" charset="0"/>
                      </a:rPr>
                      <m:t> </m:t>
                    </m:r>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 </m:t>
                        </m:r>
                        <m:sSub>
                          <m:sSubPr>
                            <m:ctrlPr>
                              <a:rPr lang="en-US" b="0" i="1" smtClean="0">
                                <a:latin typeface="Cambria Math"/>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𝑚𝑖𝑛</m:t>
                            </m:r>
                          </m:sub>
                        </m:sSub>
                      </m:e>
                    </m:d>
                    <m:r>
                      <a:rPr lang="en-US" b="0" i="1" smtClean="0">
                        <a:latin typeface="Cambria Math" panose="02040503050406030204" pitchFamily="18" charset="0"/>
                      </a:rPr>
                      <m:t>,</m:t>
                    </m:r>
                  </m:oMath>
                </a14:m>
                <a:endParaRPr lang="en-US" dirty="0"/>
              </a:p>
              <a:p>
                <a14:m>
                  <m:oMath xmlns:m="http://schemas.openxmlformats.org/officeDocument/2006/math">
                    <m:sSub>
                      <m:sSubPr>
                        <m:ctrlPr>
                          <a:rPr lang="en-US" i="1">
                            <a:latin typeface="Cambria Math"/>
                          </a:rPr>
                        </m:ctrlPr>
                      </m:sSubPr>
                      <m:e>
                        <m:r>
                          <a:rPr lang="en-US" b="0" i="1" smtClean="0">
                            <a:latin typeface="Cambria Math" panose="02040503050406030204" pitchFamily="18" charset="0"/>
                          </a:rPr>
                          <m:t>𝑣</m:t>
                        </m:r>
                        <m:r>
                          <a:rPr lang="en-US" i="1">
                            <a:latin typeface="Cambria Math" panose="02040503050406030204" pitchFamily="18" charset="0"/>
                          </a:rPr>
                          <m:t>=</m:t>
                        </m:r>
                        <m:r>
                          <a:rPr lang="en-US" b="0" i="1" smtClean="0">
                            <a:latin typeface="Cambria Math" panose="02040503050406030204" pitchFamily="18" charset="0"/>
                          </a:rPr>
                          <m:t>𝑣</m:t>
                        </m:r>
                      </m:e>
                      <m:sub>
                        <m:r>
                          <a:rPr lang="en-US" i="1">
                            <a:latin typeface="Cambria Math" panose="02040503050406030204" pitchFamily="18" charset="0"/>
                          </a:rPr>
                          <m:t>𝑚𝑖𝑛</m:t>
                        </m:r>
                      </m:sub>
                    </m:sSub>
                    <m:r>
                      <a:rPr lang="en-US" i="1">
                        <a:latin typeface="Cambria Math" panose="02040503050406030204" pitchFamily="18" charset="0"/>
                      </a:rPr>
                      <m:t>+ </m:t>
                    </m:r>
                    <m:f>
                      <m:fPr>
                        <m:ctrlPr>
                          <a:rPr lang="en-US" i="1">
                            <a:latin typeface="Cambria Math"/>
                          </a:rPr>
                        </m:ctrlPr>
                      </m:fPr>
                      <m:num>
                        <m:r>
                          <a:rPr lang="en-US" b="0" i="1" smtClean="0">
                            <a:latin typeface="Cambria Math" panose="02040503050406030204" pitchFamily="18" charset="0"/>
                          </a:rPr>
                          <m:t>𝑡</m:t>
                        </m:r>
                        <m:r>
                          <a:rPr lang="en-US" i="1">
                            <a:latin typeface="Cambria Math" panose="02040503050406030204" pitchFamily="18" charset="0"/>
                          </a:rPr>
                          <m:t> −</m:t>
                        </m:r>
                        <m:sSub>
                          <m:sSubPr>
                            <m:ctrlPr>
                              <a:rPr lang="en-US" i="1">
                                <a:latin typeface="Cambria Math"/>
                              </a:rPr>
                            </m:ctrlPr>
                          </m:sSubPr>
                          <m:e>
                            <m:r>
                              <a:rPr lang="en-US" b="0" i="1" smtClean="0">
                                <a:latin typeface="Cambria Math" panose="02040503050406030204" pitchFamily="18" charset="0"/>
                              </a:rPr>
                              <m:t>𝑡</m:t>
                            </m:r>
                          </m:e>
                          <m:sub>
                            <m:r>
                              <a:rPr lang="en-US" i="1">
                                <a:latin typeface="Cambria Math" panose="02040503050406030204" pitchFamily="18" charset="0"/>
                              </a:rPr>
                              <m:t>𝑚𝑖𝑛</m:t>
                            </m:r>
                          </m:sub>
                        </m:sSub>
                      </m:num>
                      <m:den>
                        <m:sSub>
                          <m:sSubPr>
                            <m:ctrlPr>
                              <a:rPr lang="en-US" i="1">
                                <a:latin typeface="Cambria Math"/>
                              </a:rPr>
                            </m:ctrlPr>
                          </m:sSubPr>
                          <m:e>
                            <m:r>
                              <a:rPr lang="en-US" b="0" i="1" smtClean="0">
                                <a:latin typeface="Cambria Math" panose="02040503050406030204" pitchFamily="18" charset="0"/>
                              </a:rPr>
                              <m:t>𝑡</m:t>
                            </m:r>
                          </m:e>
                          <m:sub>
                            <m:r>
                              <a:rPr lang="en-US" i="1">
                                <a:latin typeface="Cambria Math" panose="02040503050406030204" pitchFamily="18" charset="0"/>
                              </a:rPr>
                              <m:t>𝑚𝑎𝑥</m:t>
                            </m:r>
                          </m:sub>
                        </m:sSub>
                        <m:r>
                          <a:rPr lang="en-US" i="1">
                            <a:latin typeface="Cambria Math" panose="02040503050406030204" pitchFamily="18" charset="0"/>
                          </a:rPr>
                          <m:t> − </m:t>
                        </m:r>
                        <m:sSub>
                          <m:sSubPr>
                            <m:ctrlPr>
                              <a:rPr lang="en-US" i="1">
                                <a:latin typeface="Cambria Math"/>
                              </a:rPr>
                            </m:ctrlPr>
                          </m:sSubPr>
                          <m:e>
                            <m:r>
                              <a:rPr lang="en-US" b="0" i="1" smtClean="0">
                                <a:latin typeface="Cambria Math" panose="02040503050406030204" pitchFamily="18" charset="0"/>
                              </a:rPr>
                              <m:t>𝑡</m:t>
                            </m:r>
                          </m:e>
                          <m:sub>
                            <m:r>
                              <a:rPr lang="en-US" i="1">
                                <a:latin typeface="Cambria Math" panose="02040503050406030204" pitchFamily="18" charset="0"/>
                              </a:rPr>
                              <m:t>𝑚𝑖𝑛</m:t>
                            </m:r>
                          </m:sub>
                        </m:sSub>
                      </m:den>
                    </m:f>
                    <m:r>
                      <a:rPr lang="en-US" i="1">
                        <a:latin typeface="Cambria Math" panose="02040503050406030204" pitchFamily="18" charset="0"/>
                      </a:rPr>
                      <m:t> </m:t>
                    </m:r>
                    <m:d>
                      <m:dPr>
                        <m:ctrlPr>
                          <a:rPr lang="en-US" i="1">
                            <a:latin typeface="Cambria Math"/>
                          </a:rPr>
                        </m:ctrlPr>
                      </m:dPr>
                      <m:e>
                        <m:sSub>
                          <m:sSubPr>
                            <m:ctrlPr>
                              <a:rPr lang="en-US" i="1">
                                <a:latin typeface="Cambria Math"/>
                              </a:rPr>
                            </m:ctrlPr>
                          </m:sSubPr>
                          <m:e>
                            <m:r>
                              <a:rPr lang="en-US" b="0" i="1" smtClean="0">
                                <a:latin typeface="Cambria Math" panose="02040503050406030204" pitchFamily="18" charset="0"/>
                              </a:rPr>
                              <m:t>𝑣</m:t>
                            </m:r>
                          </m:e>
                          <m:sub>
                            <m:r>
                              <a:rPr lang="en-US" i="1">
                                <a:latin typeface="Cambria Math" panose="02040503050406030204" pitchFamily="18" charset="0"/>
                              </a:rPr>
                              <m:t>𝑚𝑎𝑥</m:t>
                            </m:r>
                          </m:sub>
                        </m:sSub>
                        <m:r>
                          <a:rPr lang="en-US" i="1">
                            <a:latin typeface="Cambria Math" panose="02040503050406030204" pitchFamily="18" charset="0"/>
                          </a:rPr>
                          <m:t> − </m:t>
                        </m:r>
                        <m:sSub>
                          <m:sSubPr>
                            <m:ctrlPr>
                              <a:rPr lang="en-US" i="1">
                                <a:latin typeface="Cambria Math"/>
                              </a:rPr>
                            </m:ctrlPr>
                          </m:sSubPr>
                          <m:e>
                            <m:r>
                              <a:rPr lang="en-US" b="0" i="1" smtClean="0">
                                <a:latin typeface="Cambria Math" panose="02040503050406030204" pitchFamily="18" charset="0"/>
                              </a:rPr>
                              <m:t>𝑣</m:t>
                            </m:r>
                          </m:e>
                          <m:sub>
                            <m:r>
                              <a:rPr lang="en-US" i="1">
                                <a:latin typeface="Cambria Math" panose="02040503050406030204" pitchFamily="18" charset="0"/>
                              </a:rPr>
                              <m:t>𝑚𝑖𝑛</m:t>
                            </m:r>
                          </m:sub>
                        </m:sSub>
                      </m:e>
                    </m:d>
                  </m:oMath>
                </a14:m>
                <a:endParaRPr lang="en-US" dirty="0"/>
              </a:p>
            </p:txBody>
          </p:sp>
        </mc:Choice>
        <mc:Fallback xmlns="">
          <p:sp>
            <p:nvSpPr>
              <p:cNvPr id="3" name="Content Placeholder 2">
                <a:extLst>
                  <a:ext uri="{FF2B5EF4-FFF2-40B4-BE49-F238E27FC236}">
                    <a16:creationId xmlns:a16="http://schemas.microsoft.com/office/drawing/2014/main" id="{8268E843-6B12-485E-B06D-BBC234217F24}"/>
                  </a:ext>
                </a:extLst>
              </p:cNvPr>
              <p:cNvSpPr>
                <a:spLocks noGrp="1" noRot="1" noChangeAspect="1" noMove="1" noResize="1" noEditPoints="1" noAdjustHandles="1" noChangeArrowheads="1" noChangeShapeType="1" noTextEdit="1"/>
              </p:cNvSpPr>
              <p:nvPr>
                <p:ph idx="1"/>
              </p:nvPr>
            </p:nvSpPr>
            <p:spPr>
              <a:blipFill>
                <a:blip r:embed="rId2"/>
                <a:stretch>
                  <a:fillRect l="-928" t="-3501"/>
                </a:stretch>
              </a:blipFill>
            </p:spPr>
            <p:txBody>
              <a:bodyPr/>
              <a:lstStyle/>
              <a:p>
                <a:r>
                  <a:rPr lang="en-US">
                    <a:noFill/>
                  </a:rPr>
                  <a:t> </a:t>
                </a:r>
              </a:p>
            </p:txBody>
          </p:sp>
        </mc:Fallback>
      </mc:AlternateContent>
    </p:spTree>
    <p:extLst>
      <p:ext uri="{BB962C8B-B14F-4D97-AF65-F5344CB8AC3E}">
        <p14:creationId xmlns:p14="http://schemas.microsoft.com/office/powerpoint/2010/main" val="1474074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A78C25-6D80-4F0E-9D10-E58DE35AEF1A}"/>
              </a:ext>
            </a:extLst>
          </p:cNvPr>
          <p:cNvSpPr>
            <a:spLocks noGrp="1"/>
          </p:cNvSpPr>
          <p:nvPr>
            <p:ph type="title"/>
          </p:nvPr>
        </p:nvSpPr>
        <p:spPr/>
        <p:txBody>
          <a:bodyPr/>
          <a:lstStyle/>
          <a:p>
            <a:r>
              <a:rPr lang="en-US" dirty="0"/>
              <a:t>Cube Mapping</a:t>
            </a:r>
          </a:p>
        </p:txBody>
      </p:sp>
      <p:sp>
        <p:nvSpPr>
          <p:cNvPr id="3" name="Content Placeholder 2">
            <a:extLst>
              <a:ext uri="{FF2B5EF4-FFF2-40B4-BE49-F238E27FC236}">
                <a16:creationId xmlns:a16="http://schemas.microsoft.com/office/drawing/2014/main" xmlns="" id="{BCC1F7D4-D5F3-4DB8-8843-6575940BC2B2}"/>
              </a:ext>
            </a:extLst>
          </p:cNvPr>
          <p:cNvSpPr>
            <a:spLocks noGrp="1"/>
          </p:cNvSpPr>
          <p:nvPr>
            <p:ph idx="1"/>
          </p:nvPr>
        </p:nvSpPr>
        <p:spPr/>
        <p:txBody>
          <a:bodyPr/>
          <a:lstStyle/>
          <a:p>
            <a:r>
              <a:rPr lang="en-US" dirty="0"/>
              <a:t>“Unwrap” cube and map texture over the cube.</a:t>
            </a:r>
          </a:p>
          <a:p>
            <a:endParaRPr lang="en-US" dirty="0"/>
          </a:p>
        </p:txBody>
      </p:sp>
      <p:pic>
        <p:nvPicPr>
          <p:cNvPr id="5" name="Picture 4">
            <a:extLst>
              <a:ext uri="{FF2B5EF4-FFF2-40B4-BE49-F238E27FC236}">
                <a16:creationId xmlns:a16="http://schemas.microsoft.com/office/drawing/2014/main" xmlns="" id="{80CD172F-B125-4B8C-B30C-7E28D72B2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794" y="2207373"/>
            <a:ext cx="7817319" cy="4056649"/>
          </a:xfrm>
          <a:prstGeom prst="rect">
            <a:avLst/>
          </a:prstGeom>
        </p:spPr>
      </p:pic>
    </p:spTree>
    <p:extLst>
      <p:ext uri="{BB962C8B-B14F-4D97-AF65-F5344CB8AC3E}">
        <p14:creationId xmlns:p14="http://schemas.microsoft.com/office/powerpoint/2010/main" val="660759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3652B6-11C6-45CB-9D97-937237CD7693}"/>
              </a:ext>
            </a:extLst>
          </p:cNvPr>
          <p:cNvSpPr>
            <a:spLocks noGrp="1"/>
          </p:cNvSpPr>
          <p:nvPr>
            <p:ph type="title"/>
          </p:nvPr>
        </p:nvSpPr>
        <p:spPr/>
        <p:txBody>
          <a:bodyPr/>
          <a:lstStyle/>
          <a:p>
            <a:r>
              <a:rPr lang="en-US" dirty="0"/>
              <a:t>Cylinder Mapping</a:t>
            </a:r>
          </a:p>
        </p:txBody>
      </p:sp>
      <p:sp>
        <p:nvSpPr>
          <p:cNvPr id="3" name="Content Placeholder 2">
            <a:extLst>
              <a:ext uri="{FF2B5EF4-FFF2-40B4-BE49-F238E27FC236}">
                <a16:creationId xmlns:a16="http://schemas.microsoft.com/office/drawing/2014/main" xmlns="" id="{1098FBBB-0830-4174-98EA-1C5ED1A8A7AB}"/>
              </a:ext>
            </a:extLst>
          </p:cNvPr>
          <p:cNvSpPr>
            <a:spLocks noGrp="1"/>
          </p:cNvSpPr>
          <p:nvPr>
            <p:ph idx="1"/>
          </p:nvPr>
        </p:nvSpPr>
        <p:spPr/>
        <p:txBody>
          <a:bodyPr/>
          <a:lstStyle/>
          <a:p>
            <a:r>
              <a:rPr lang="en-US" dirty="0"/>
              <a:t>Wrap texture along outside of cylinder, not top and bottom</a:t>
            </a:r>
          </a:p>
          <a:p>
            <a:r>
              <a:rPr lang="en-US" dirty="0"/>
              <a:t>This stops texture from being distorted</a:t>
            </a:r>
          </a:p>
        </p:txBody>
      </p:sp>
      <p:pic>
        <p:nvPicPr>
          <p:cNvPr id="5" name="Picture 4">
            <a:extLst>
              <a:ext uri="{FF2B5EF4-FFF2-40B4-BE49-F238E27FC236}">
                <a16:creationId xmlns:a16="http://schemas.microsoft.com/office/drawing/2014/main" xmlns="" id="{517388AA-C06F-41E4-B765-667319ECB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137" y="2936831"/>
            <a:ext cx="5747726" cy="2986914"/>
          </a:xfrm>
          <a:prstGeom prst="rect">
            <a:avLst/>
          </a:prstGeom>
        </p:spPr>
      </p:pic>
    </p:spTree>
    <p:extLst>
      <p:ext uri="{BB962C8B-B14F-4D97-AF65-F5344CB8AC3E}">
        <p14:creationId xmlns:p14="http://schemas.microsoft.com/office/powerpoint/2010/main" val="165841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912087-9143-4085-A349-00263C680DE7}"/>
              </a:ext>
            </a:extLst>
          </p:cNvPr>
          <p:cNvSpPr>
            <a:spLocks noGrp="1"/>
          </p:cNvSpPr>
          <p:nvPr>
            <p:ph type="title"/>
          </p:nvPr>
        </p:nvSpPr>
        <p:spPr/>
        <p:txBody>
          <a:bodyPr/>
          <a:lstStyle/>
          <a:p>
            <a:r>
              <a:rPr lang="en-US" dirty="0"/>
              <a:t>Digital Images</a:t>
            </a:r>
          </a:p>
        </p:txBody>
      </p:sp>
      <p:sp>
        <p:nvSpPr>
          <p:cNvPr id="3" name="Content Placeholder 2">
            <a:extLst>
              <a:ext uri="{FF2B5EF4-FFF2-40B4-BE49-F238E27FC236}">
                <a16:creationId xmlns:a16="http://schemas.microsoft.com/office/drawing/2014/main" xmlns="" id="{B6B6099B-502E-435F-9B76-9C304F2DB09C}"/>
              </a:ext>
            </a:extLst>
          </p:cNvPr>
          <p:cNvSpPr>
            <a:spLocks noGrp="1"/>
          </p:cNvSpPr>
          <p:nvPr>
            <p:ph idx="1"/>
          </p:nvPr>
        </p:nvSpPr>
        <p:spPr/>
        <p:txBody>
          <a:bodyPr/>
          <a:lstStyle/>
          <a:p>
            <a:r>
              <a:rPr lang="en-US" dirty="0"/>
              <a:t>if we are working with RGB images, we usually represent each of the color components with 1 byte whose values range from 0 to 255. Thus, we might declare a 512 × 512 image in our application program as</a:t>
            </a:r>
          </a:p>
          <a:p>
            <a:r>
              <a:rPr lang="nb-NO" dirty="0">
                <a:solidFill>
                  <a:srgbClr val="FF0000"/>
                </a:solidFill>
              </a:rPr>
              <a:t>GLubyte myimage[512][512][3];</a:t>
            </a:r>
          </a:p>
          <a:p>
            <a:r>
              <a:rPr lang="en-US" dirty="0"/>
              <a:t>or, if we are using a floating-point representation,</a:t>
            </a:r>
          </a:p>
          <a:p>
            <a:r>
              <a:rPr lang="en-US" dirty="0">
                <a:solidFill>
                  <a:srgbClr val="FF0000"/>
                </a:solidFill>
              </a:rPr>
              <a:t>typedef vec3 color3;</a:t>
            </a:r>
          </a:p>
          <a:p>
            <a:r>
              <a:rPr lang="en-US" dirty="0">
                <a:solidFill>
                  <a:srgbClr val="FF0000"/>
                </a:solidFill>
              </a:rPr>
              <a:t>color3 </a:t>
            </a:r>
            <a:r>
              <a:rPr lang="en-US" dirty="0" err="1">
                <a:solidFill>
                  <a:srgbClr val="FF0000"/>
                </a:solidFill>
              </a:rPr>
              <a:t>myimage</a:t>
            </a:r>
            <a:r>
              <a:rPr lang="en-US" dirty="0">
                <a:solidFill>
                  <a:srgbClr val="FF0000"/>
                </a:solidFill>
              </a:rPr>
              <a:t>[512][512];</a:t>
            </a:r>
          </a:p>
        </p:txBody>
      </p:sp>
    </p:spTree>
    <p:extLst>
      <p:ext uri="{BB962C8B-B14F-4D97-AF65-F5344CB8AC3E}">
        <p14:creationId xmlns:p14="http://schemas.microsoft.com/office/powerpoint/2010/main" val="2706439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3B4C80-0FD0-45F3-806E-188B348FFE06}"/>
              </a:ext>
            </a:extLst>
          </p:cNvPr>
          <p:cNvSpPr>
            <a:spLocks noGrp="1"/>
          </p:cNvSpPr>
          <p:nvPr>
            <p:ph type="title"/>
          </p:nvPr>
        </p:nvSpPr>
        <p:spPr/>
        <p:txBody>
          <a:bodyPr/>
          <a:lstStyle/>
          <a:p>
            <a:r>
              <a:rPr lang="en-US" dirty="0"/>
              <a:t>Cylinder Mapping</a:t>
            </a:r>
          </a:p>
        </p:txBody>
      </p:sp>
      <p:sp>
        <p:nvSpPr>
          <p:cNvPr id="3" name="Content Placeholder 2">
            <a:extLst>
              <a:ext uri="{FF2B5EF4-FFF2-40B4-BE49-F238E27FC236}">
                <a16:creationId xmlns:a16="http://schemas.microsoft.com/office/drawing/2014/main" xmlns="" id="{F4CF41FC-4E19-4043-BB63-DA58D998E1C8}"/>
              </a:ext>
            </a:extLst>
          </p:cNvPr>
          <p:cNvSpPr>
            <a:spLocks noGrp="1"/>
          </p:cNvSpPr>
          <p:nvPr>
            <p:ph idx="1"/>
          </p:nvPr>
        </p:nvSpPr>
        <p:spPr/>
        <p:txBody>
          <a:bodyPr/>
          <a:lstStyle/>
          <a:p>
            <a:r>
              <a:rPr lang="en-US" dirty="0"/>
              <a:t>in Figure 7.13. Points on the cylinder are given by the parametric equations</a:t>
            </a:r>
          </a:p>
          <a:p>
            <a:r>
              <a:rPr lang="en-US" i="1" dirty="0"/>
              <a:t>x </a:t>
            </a:r>
            <a:r>
              <a:rPr lang="en-US" dirty="0"/>
              <a:t>= </a:t>
            </a:r>
            <a:r>
              <a:rPr lang="en-US" i="1" dirty="0"/>
              <a:t>r </a:t>
            </a:r>
            <a:r>
              <a:rPr lang="en-US" dirty="0"/>
              <a:t>cos</a:t>
            </a:r>
            <a:r>
              <a:rPr lang="en-US" i="1" dirty="0"/>
              <a:t>(</a:t>
            </a:r>
            <a:r>
              <a:rPr lang="en-US" dirty="0"/>
              <a:t>2</a:t>
            </a:r>
            <a:r>
              <a:rPr lang="el-GR" i="1" dirty="0"/>
              <a:t>π</a:t>
            </a:r>
            <a:r>
              <a:rPr lang="en-US" i="1" dirty="0"/>
              <a:t>u)</a:t>
            </a:r>
            <a:r>
              <a:rPr lang="en-US" dirty="0"/>
              <a:t>,</a:t>
            </a:r>
          </a:p>
          <a:p>
            <a:r>
              <a:rPr lang="en-US" i="1" dirty="0"/>
              <a:t>y </a:t>
            </a:r>
            <a:r>
              <a:rPr lang="en-US" dirty="0"/>
              <a:t>= </a:t>
            </a:r>
            <a:r>
              <a:rPr lang="en-US" i="1" dirty="0"/>
              <a:t>r </a:t>
            </a:r>
            <a:r>
              <a:rPr lang="en-US" dirty="0"/>
              <a:t>sin</a:t>
            </a:r>
            <a:r>
              <a:rPr lang="en-US" i="1" dirty="0"/>
              <a:t>(</a:t>
            </a:r>
            <a:r>
              <a:rPr lang="en-US" dirty="0"/>
              <a:t>2</a:t>
            </a:r>
            <a:r>
              <a:rPr lang="el-GR" i="1" dirty="0"/>
              <a:t>π</a:t>
            </a:r>
            <a:r>
              <a:rPr lang="en-US" i="1" dirty="0"/>
              <a:t>u)</a:t>
            </a:r>
            <a:r>
              <a:rPr lang="en-US" dirty="0"/>
              <a:t>,</a:t>
            </a:r>
          </a:p>
          <a:p>
            <a:r>
              <a:rPr lang="en-US" i="1" dirty="0"/>
              <a:t>z </a:t>
            </a:r>
            <a:r>
              <a:rPr lang="en-US" dirty="0"/>
              <a:t>= </a:t>
            </a:r>
            <a:r>
              <a:rPr lang="en-US" i="1" dirty="0"/>
              <a:t>v/h</a:t>
            </a:r>
            <a:r>
              <a:rPr lang="en-US" dirty="0"/>
              <a:t>,</a:t>
            </a:r>
          </a:p>
          <a:p>
            <a:r>
              <a:rPr lang="en-US" dirty="0"/>
              <a:t>as </a:t>
            </a:r>
            <a:r>
              <a:rPr lang="en-US" i="1" dirty="0"/>
              <a:t>u </a:t>
            </a:r>
            <a:r>
              <a:rPr lang="en-US" dirty="0"/>
              <a:t>and </a:t>
            </a:r>
            <a:r>
              <a:rPr lang="en-US" i="1" dirty="0"/>
              <a:t>v </a:t>
            </a:r>
            <a:r>
              <a:rPr lang="en-US" dirty="0"/>
              <a:t>vary over (0,1). Hence, we can use the mapping</a:t>
            </a:r>
          </a:p>
          <a:p>
            <a:r>
              <a:rPr lang="en-US" i="1" dirty="0"/>
              <a:t>s </a:t>
            </a:r>
            <a:r>
              <a:rPr lang="en-US" dirty="0"/>
              <a:t>= </a:t>
            </a:r>
            <a:r>
              <a:rPr lang="en-US" i="1" dirty="0"/>
              <a:t>u</a:t>
            </a:r>
            <a:r>
              <a:rPr lang="en-US" dirty="0"/>
              <a:t>,</a:t>
            </a:r>
          </a:p>
          <a:p>
            <a:r>
              <a:rPr lang="en-US" i="1" dirty="0"/>
              <a:t>t </a:t>
            </a:r>
            <a:r>
              <a:rPr lang="en-US" dirty="0"/>
              <a:t>= </a:t>
            </a:r>
            <a:r>
              <a:rPr lang="en-US" i="1" dirty="0"/>
              <a:t>v</a:t>
            </a:r>
            <a:r>
              <a:rPr lang="en-US" dirty="0"/>
              <a:t>.</a:t>
            </a:r>
          </a:p>
        </p:txBody>
      </p:sp>
    </p:spTree>
    <p:extLst>
      <p:ext uri="{BB962C8B-B14F-4D97-AF65-F5344CB8AC3E}">
        <p14:creationId xmlns:p14="http://schemas.microsoft.com/office/powerpoint/2010/main" val="3266473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EA1AB1-25D7-4A74-91BC-B9555A56EE3E}"/>
              </a:ext>
            </a:extLst>
          </p:cNvPr>
          <p:cNvSpPr>
            <a:spLocks noGrp="1"/>
          </p:cNvSpPr>
          <p:nvPr>
            <p:ph type="title"/>
          </p:nvPr>
        </p:nvSpPr>
        <p:spPr/>
        <p:txBody>
          <a:bodyPr/>
          <a:lstStyle/>
          <a:p>
            <a:r>
              <a:rPr lang="en-US" dirty="0"/>
              <a:t>Two-part Mapping</a:t>
            </a:r>
          </a:p>
        </p:txBody>
      </p:sp>
      <p:sp>
        <p:nvSpPr>
          <p:cNvPr id="3" name="Content Placeholder 2">
            <a:extLst>
              <a:ext uri="{FF2B5EF4-FFF2-40B4-BE49-F238E27FC236}">
                <a16:creationId xmlns:a16="http://schemas.microsoft.com/office/drawing/2014/main" xmlns="" id="{7A2E2EB6-2784-4913-9F84-60E8490EADAE}"/>
              </a:ext>
            </a:extLst>
          </p:cNvPr>
          <p:cNvSpPr>
            <a:spLocks noGrp="1"/>
          </p:cNvSpPr>
          <p:nvPr>
            <p:ph idx="1"/>
          </p:nvPr>
        </p:nvSpPr>
        <p:spPr/>
        <p:txBody>
          <a:bodyPr/>
          <a:lstStyle/>
          <a:p>
            <a:r>
              <a:rPr lang="en-US" dirty="0"/>
              <a:t>To simplify the problem of mapping from an image to an arbitrary model, use an object we already have a map for as an intermediary!</a:t>
            </a:r>
          </a:p>
          <a:p>
            <a:r>
              <a:rPr lang="en-US" dirty="0"/>
              <a:t>Texture -&gt; Intermediate object -&gt; Final model</a:t>
            </a:r>
          </a:p>
          <a:p>
            <a:r>
              <a:rPr lang="en-US" dirty="0"/>
              <a:t>Common intermediate objects:</a:t>
            </a:r>
          </a:p>
          <a:p>
            <a:r>
              <a:rPr lang="en-US" dirty="0"/>
              <a:t>Cylinder</a:t>
            </a:r>
          </a:p>
          <a:p>
            <a:r>
              <a:rPr lang="en-US" dirty="0"/>
              <a:t>Cube</a:t>
            </a:r>
          </a:p>
          <a:p>
            <a:r>
              <a:rPr lang="en-US" dirty="0"/>
              <a:t>Sphere</a:t>
            </a:r>
          </a:p>
        </p:txBody>
      </p:sp>
    </p:spTree>
    <p:extLst>
      <p:ext uri="{BB962C8B-B14F-4D97-AF65-F5344CB8AC3E}">
        <p14:creationId xmlns:p14="http://schemas.microsoft.com/office/powerpoint/2010/main" val="2695217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0B248A-C1F4-4078-A41B-C93F71E3E00A}"/>
              </a:ext>
            </a:extLst>
          </p:cNvPr>
          <p:cNvSpPr>
            <a:spLocks noGrp="1"/>
          </p:cNvSpPr>
          <p:nvPr>
            <p:ph type="title"/>
          </p:nvPr>
        </p:nvSpPr>
        <p:spPr/>
        <p:txBody>
          <a:bodyPr/>
          <a:lstStyle/>
          <a:p>
            <a:r>
              <a:rPr lang="en-US" dirty="0"/>
              <a:t>Intermediate Object to Model</a:t>
            </a:r>
          </a:p>
        </p:txBody>
      </p:sp>
      <p:sp>
        <p:nvSpPr>
          <p:cNvPr id="3" name="Content Placeholder 2">
            <a:extLst>
              <a:ext uri="{FF2B5EF4-FFF2-40B4-BE49-F238E27FC236}">
                <a16:creationId xmlns:a16="http://schemas.microsoft.com/office/drawing/2014/main" xmlns="" id="{77712A14-1DBB-49F3-8E41-49DF372C9E69}"/>
              </a:ext>
            </a:extLst>
          </p:cNvPr>
          <p:cNvSpPr>
            <a:spLocks noGrp="1"/>
          </p:cNvSpPr>
          <p:nvPr>
            <p:ph idx="1"/>
          </p:nvPr>
        </p:nvSpPr>
        <p:spPr/>
        <p:txBody>
          <a:bodyPr/>
          <a:lstStyle/>
          <a:p>
            <a:r>
              <a:rPr lang="en-US" dirty="0"/>
              <a:t>This step can be done in many ways:</a:t>
            </a:r>
          </a:p>
          <a:p>
            <a:r>
              <a:rPr lang="en-US" dirty="0"/>
              <a:t>Normal from intermediate surface</a:t>
            </a:r>
          </a:p>
          <a:p>
            <a:r>
              <a:rPr lang="en-US" dirty="0"/>
              <a:t>Normal from object surface</a:t>
            </a:r>
          </a:p>
          <a:p>
            <a:r>
              <a:rPr lang="en-US" dirty="0"/>
              <a:t>Use center of object</a:t>
            </a:r>
          </a:p>
        </p:txBody>
      </p:sp>
      <p:pic>
        <p:nvPicPr>
          <p:cNvPr id="5" name="Picture 4">
            <a:extLst>
              <a:ext uri="{FF2B5EF4-FFF2-40B4-BE49-F238E27FC236}">
                <a16:creationId xmlns:a16="http://schemas.microsoft.com/office/drawing/2014/main" xmlns="" id="{264120C0-B8B4-41A1-B9FE-B60055E3B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786" y="3429000"/>
            <a:ext cx="7311128" cy="3386316"/>
          </a:xfrm>
          <a:prstGeom prst="rect">
            <a:avLst/>
          </a:prstGeom>
        </p:spPr>
      </p:pic>
    </p:spTree>
    <p:extLst>
      <p:ext uri="{BB962C8B-B14F-4D97-AF65-F5344CB8AC3E}">
        <p14:creationId xmlns:p14="http://schemas.microsoft.com/office/powerpoint/2010/main" val="866105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D89CF7-A7F8-4ED8-ABFF-508904F27FA2}"/>
              </a:ext>
            </a:extLst>
          </p:cNvPr>
          <p:cNvSpPr>
            <a:spLocks noGrp="1"/>
          </p:cNvSpPr>
          <p:nvPr>
            <p:ph type="title"/>
          </p:nvPr>
        </p:nvSpPr>
        <p:spPr/>
        <p:txBody>
          <a:bodyPr/>
          <a:lstStyle/>
          <a:p>
            <a:r>
              <a:rPr lang="en-US" dirty="0"/>
              <a:t>Difficulties in Texture Mapping</a:t>
            </a:r>
          </a:p>
        </p:txBody>
      </p:sp>
      <p:sp>
        <p:nvSpPr>
          <p:cNvPr id="3" name="Content Placeholder 2">
            <a:extLst>
              <a:ext uri="{FF2B5EF4-FFF2-40B4-BE49-F238E27FC236}">
                <a16:creationId xmlns:a16="http://schemas.microsoft.com/office/drawing/2014/main" xmlns="" id="{F5444953-72B6-4B08-ACFC-BCB4F4570D34}"/>
              </a:ext>
            </a:extLst>
          </p:cNvPr>
          <p:cNvSpPr>
            <a:spLocks noGrp="1"/>
          </p:cNvSpPr>
          <p:nvPr>
            <p:ph idx="1"/>
          </p:nvPr>
        </p:nvSpPr>
        <p:spPr/>
        <p:txBody>
          <a:bodyPr>
            <a:normAutofit/>
          </a:bodyPr>
          <a:lstStyle/>
          <a:p>
            <a:r>
              <a:rPr lang="en-US" dirty="0"/>
              <a:t>First, we must determine the map from texture coordinates to object coordinates. A two-dimensional texture usually is defined over a rectangular region in texture space. The mapping from this rectangle to an arbitrary region in three-dimensional space may be a complex function or may have undesirable properties. For example, if we wish to map a rectangle to a sphere, we cannot do so without distortion of shapes and distances.</a:t>
            </a:r>
          </a:p>
          <a:p>
            <a:r>
              <a:rPr lang="en-US" dirty="0"/>
              <a:t>Second, owing to the nature of the rendering process, which works on a pixel-by-pixel basis, we are more interested in the inverse map from screen coordinates to texture coordinates.</a:t>
            </a:r>
          </a:p>
        </p:txBody>
      </p:sp>
    </p:spTree>
    <p:extLst>
      <p:ext uri="{BB962C8B-B14F-4D97-AF65-F5344CB8AC3E}">
        <p14:creationId xmlns:p14="http://schemas.microsoft.com/office/powerpoint/2010/main" val="2548458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159FD5-8AF2-4766-9865-8506B55D75BE}"/>
              </a:ext>
            </a:extLst>
          </p:cNvPr>
          <p:cNvSpPr>
            <a:spLocks noGrp="1"/>
          </p:cNvSpPr>
          <p:nvPr>
            <p:ph type="title"/>
          </p:nvPr>
        </p:nvSpPr>
        <p:spPr/>
        <p:txBody>
          <a:bodyPr/>
          <a:lstStyle/>
          <a:p>
            <a:r>
              <a:rPr lang="en-US" dirty="0"/>
              <a:t>Difficulties in Texture Mapping</a:t>
            </a:r>
          </a:p>
        </p:txBody>
      </p:sp>
      <p:sp>
        <p:nvSpPr>
          <p:cNvPr id="3" name="Content Placeholder 2">
            <a:extLst>
              <a:ext uri="{FF2B5EF4-FFF2-40B4-BE49-F238E27FC236}">
                <a16:creationId xmlns:a16="http://schemas.microsoft.com/office/drawing/2014/main" xmlns="" id="{20BC65FD-2598-43D2-8A17-A0651BCB2431}"/>
              </a:ext>
            </a:extLst>
          </p:cNvPr>
          <p:cNvSpPr>
            <a:spLocks noGrp="1"/>
          </p:cNvSpPr>
          <p:nvPr>
            <p:ph idx="1"/>
          </p:nvPr>
        </p:nvSpPr>
        <p:spPr/>
        <p:txBody>
          <a:bodyPr/>
          <a:lstStyle/>
          <a:p>
            <a:r>
              <a:rPr lang="en-US" dirty="0"/>
              <a:t>Third, because each pixel corresponds to a small rectangle on the display, we are interested in mapping not points to points, but rather areas to areas. Here again is a potential aliasing problem that we must treat carefully if we are to avoid artifacts, such as wavy sinusoidal or </a:t>
            </a:r>
            <a:r>
              <a:rPr lang="en-US" dirty="0" err="1"/>
              <a:t>moire</a:t>
            </a:r>
            <a:r>
              <a:rPr lang="en-US" dirty="0"/>
              <a:t>’ patterns.</a:t>
            </a:r>
          </a:p>
        </p:txBody>
      </p:sp>
    </p:spTree>
    <p:extLst>
      <p:ext uri="{BB962C8B-B14F-4D97-AF65-F5344CB8AC3E}">
        <p14:creationId xmlns:p14="http://schemas.microsoft.com/office/powerpoint/2010/main" val="4087748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162204-BA52-4081-BDFE-477CA53F44FC}"/>
              </a:ext>
            </a:extLst>
          </p:cNvPr>
          <p:cNvSpPr>
            <a:spLocks noGrp="1"/>
          </p:cNvSpPr>
          <p:nvPr>
            <p:ph type="title"/>
          </p:nvPr>
        </p:nvSpPr>
        <p:spPr/>
        <p:txBody>
          <a:bodyPr/>
          <a:lstStyle/>
          <a:p>
            <a:r>
              <a:rPr lang="en-US" dirty="0"/>
              <a:t>What is aliasing?</a:t>
            </a:r>
          </a:p>
        </p:txBody>
      </p:sp>
      <p:sp>
        <p:nvSpPr>
          <p:cNvPr id="3" name="Content Placeholder 2">
            <a:extLst>
              <a:ext uri="{FF2B5EF4-FFF2-40B4-BE49-F238E27FC236}">
                <a16:creationId xmlns:a16="http://schemas.microsoft.com/office/drawing/2014/main" xmlns="" id="{7A9DB48D-D236-4D87-A79A-98A2C1F2787B}"/>
              </a:ext>
            </a:extLst>
          </p:cNvPr>
          <p:cNvSpPr>
            <a:spLocks noGrp="1"/>
          </p:cNvSpPr>
          <p:nvPr>
            <p:ph idx="1"/>
          </p:nvPr>
        </p:nvSpPr>
        <p:spPr/>
        <p:txBody>
          <a:bodyPr/>
          <a:lstStyle/>
          <a:p>
            <a:r>
              <a:rPr lang="en-US" dirty="0"/>
              <a:t>An on-screen pixel does not always map neatly to a </a:t>
            </a:r>
            <a:r>
              <a:rPr lang="en-US" dirty="0" err="1"/>
              <a:t>texel</a:t>
            </a:r>
            <a:r>
              <a:rPr lang="en-US" dirty="0"/>
              <a:t>. Particularly severe problems in regular textures.</a:t>
            </a:r>
          </a:p>
        </p:txBody>
      </p:sp>
      <p:pic>
        <p:nvPicPr>
          <p:cNvPr id="5" name="Picture 4">
            <a:extLst>
              <a:ext uri="{FF2B5EF4-FFF2-40B4-BE49-F238E27FC236}">
                <a16:creationId xmlns:a16="http://schemas.microsoft.com/office/drawing/2014/main" xmlns="" id="{9A66DFBE-B8C0-419C-B1B5-BF592286C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055" y="2606350"/>
            <a:ext cx="6683043" cy="3810508"/>
          </a:xfrm>
          <a:prstGeom prst="rect">
            <a:avLst/>
          </a:prstGeom>
        </p:spPr>
      </p:pic>
    </p:spTree>
    <p:extLst>
      <p:ext uri="{BB962C8B-B14F-4D97-AF65-F5344CB8AC3E}">
        <p14:creationId xmlns:p14="http://schemas.microsoft.com/office/powerpoint/2010/main" val="2404705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D9A62A-D276-4818-B4D0-0DB336F6AFD1}"/>
              </a:ext>
            </a:extLst>
          </p:cNvPr>
          <p:cNvSpPr>
            <a:spLocks noGrp="1"/>
          </p:cNvSpPr>
          <p:nvPr>
            <p:ph type="title"/>
          </p:nvPr>
        </p:nvSpPr>
        <p:spPr/>
        <p:txBody>
          <a:bodyPr/>
          <a:lstStyle/>
          <a:p>
            <a:r>
              <a:rPr lang="en-US" dirty="0"/>
              <a:t>Aliasing</a:t>
            </a:r>
          </a:p>
        </p:txBody>
      </p:sp>
      <p:pic>
        <p:nvPicPr>
          <p:cNvPr id="5" name="Content Placeholder 4">
            <a:extLst>
              <a:ext uri="{FF2B5EF4-FFF2-40B4-BE49-F238E27FC236}">
                <a16:creationId xmlns:a16="http://schemas.microsoft.com/office/drawing/2014/main" xmlns="" id="{D92F457B-BB2E-4389-9A08-ACF68FA921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7743" y="1400504"/>
            <a:ext cx="7903032" cy="5357988"/>
          </a:xfrm>
        </p:spPr>
      </p:pic>
    </p:spTree>
    <p:extLst>
      <p:ext uri="{BB962C8B-B14F-4D97-AF65-F5344CB8AC3E}">
        <p14:creationId xmlns:p14="http://schemas.microsoft.com/office/powerpoint/2010/main" val="3221895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7EED95-65ED-4445-AF29-AE4490DCD6A5}"/>
              </a:ext>
            </a:extLst>
          </p:cNvPr>
          <p:cNvSpPr>
            <a:spLocks noGrp="1"/>
          </p:cNvSpPr>
          <p:nvPr>
            <p:ph type="title"/>
          </p:nvPr>
        </p:nvSpPr>
        <p:spPr/>
        <p:txBody>
          <a:bodyPr/>
          <a:lstStyle/>
          <a:p>
            <a:r>
              <a:rPr lang="en-US" dirty="0" err="1"/>
              <a:t>Moire</a:t>
            </a:r>
            <a:r>
              <a:rPr lang="en-US" dirty="0"/>
              <a:t> Pattern</a:t>
            </a:r>
          </a:p>
        </p:txBody>
      </p:sp>
      <p:pic>
        <p:nvPicPr>
          <p:cNvPr id="5" name="Content Placeholder 4">
            <a:extLst>
              <a:ext uri="{FF2B5EF4-FFF2-40B4-BE49-F238E27FC236}">
                <a16:creationId xmlns:a16="http://schemas.microsoft.com/office/drawing/2014/main" xmlns="" id="{42704517-02A9-4ECA-B030-04D7C8F7D0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1858" y="1426215"/>
            <a:ext cx="7733324" cy="5066660"/>
          </a:xfrm>
        </p:spPr>
      </p:pic>
    </p:spTree>
    <p:extLst>
      <p:ext uri="{BB962C8B-B14F-4D97-AF65-F5344CB8AC3E}">
        <p14:creationId xmlns:p14="http://schemas.microsoft.com/office/powerpoint/2010/main" val="2376603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E16855-17E3-4EBA-AD38-262CFD3E6F73}"/>
              </a:ext>
            </a:extLst>
          </p:cNvPr>
          <p:cNvSpPr>
            <a:spLocks noGrp="1"/>
          </p:cNvSpPr>
          <p:nvPr>
            <p:ph type="title"/>
          </p:nvPr>
        </p:nvSpPr>
        <p:spPr/>
        <p:txBody>
          <a:bodyPr/>
          <a:lstStyle/>
          <a:p>
            <a:r>
              <a:rPr lang="en-US" dirty="0"/>
              <a:t>Anti-Aliasing</a:t>
            </a:r>
          </a:p>
        </p:txBody>
      </p:sp>
      <p:sp>
        <p:nvSpPr>
          <p:cNvPr id="3" name="Content Placeholder 2">
            <a:extLst>
              <a:ext uri="{FF2B5EF4-FFF2-40B4-BE49-F238E27FC236}">
                <a16:creationId xmlns:a16="http://schemas.microsoft.com/office/drawing/2014/main" xmlns="" id="{6233A34F-4588-4194-AB51-33EC31CBDB49}"/>
              </a:ext>
            </a:extLst>
          </p:cNvPr>
          <p:cNvSpPr>
            <a:spLocks noGrp="1"/>
          </p:cNvSpPr>
          <p:nvPr>
            <p:ph idx="1"/>
          </p:nvPr>
        </p:nvSpPr>
        <p:spPr/>
        <p:txBody>
          <a:bodyPr/>
          <a:lstStyle/>
          <a:p>
            <a:r>
              <a:rPr lang="en-US" dirty="0"/>
              <a:t>Pre-calculate how the texture should look at various distances, then use the appropriate texture at each distance. This is called </a:t>
            </a:r>
            <a:r>
              <a:rPr lang="en-US" i="1" dirty="0"/>
              <a:t>mipmapping</a:t>
            </a:r>
            <a:r>
              <a:rPr lang="en-US" dirty="0"/>
              <a:t>.</a:t>
            </a:r>
          </a:p>
        </p:txBody>
      </p:sp>
      <p:pic>
        <p:nvPicPr>
          <p:cNvPr id="5" name="Picture 4">
            <a:extLst>
              <a:ext uri="{FF2B5EF4-FFF2-40B4-BE49-F238E27FC236}">
                <a16:creationId xmlns:a16="http://schemas.microsoft.com/office/drawing/2014/main" xmlns="" id="{19AFC6C6-D406-4B70-BF86-1BDC1212D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213" y="3218622"/>
            <a:ext cx="6585574" cy="3274253"/>
          </a:xfrm>
          <a:prstGeom prst="rect">
            <a:avLst/>
          </a:prstGeom>
        </p:spPr>
      </p:pic>
    </p:spTree>
    <p:extLst>
      <p:ext uri="{BB962C8B-B14F-4D97-AF65-F5344CB8AC3E}">
        <p14:creationId xmlns:p14="http://schemas.microsoft.com/office/powerpoint/2010/main" val="538042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70B95B-7F76-416A-8B6C-E75C7A0C629C}"/>
              </a:ext>
            </a:extLst>
          </p:cNvPr>
          <p:cNvSpPr>
            <a:spLocks noGrp="1"/>
          </p:cNvSpPr>
          <p:nvPr>
            <p:ph type="title"/>
          </p:nvPr>
        </p:nvSpPr>
        <p:spPr/>
        <p:txBody>
          <a:bodyPr/>
          <a:lstStyle/>
          <a:p>
            <a:r>
              <a:rPr lang="en-US" dirty="0"/>
              <a:t>Texture magnification</a:t>
            </a:r>
          </a:p>
        </p:txBody>
      </p:sp>
      <p:sp>
        <p:nvSpPr>
          <p:cNvPr id="3" name="Content Placeholder 2">
            <a:extLst>
              <a:ext uri="{FF2B5EF4-FFF2-40B4-BE49-F238E27FC236}">
                <a16:creationId xmlns:a16="http://schemas.microsoft.com/office/drawing/2014/main" xmlns="" id="{41F8267F-2349-4C41-B48A-4246E42366C1}"/>
              </a:ext>
            </a:extLst>
          </p:cNvPr>
          <p:cNvSpPr>
            <a:spLocks noGrp="1"/>
          </p:cNvSpPr>
          <p:nvPr>
            <p:ph idx="1"/>
          </p:nvPr>
        </p:nvSpPr>
        <p:spPr/>
        <p:txBody>
          <a:bodyPr/>
          <a:lstStyle/>
          <a:p>
            <a:r>
              <a:rPr lang="en-US" dirty="0"/>
              <a:t>a pixel in texture image ('</a:t>
            </a:r>
            <a:r>
              <a:rPr lang="en-US" dirty="0" err="1"/>
              <a:t>texel</a:t>
            </a:r>
            <a:r>
              <a:rPr lang="en-US" dirty="0"/>
              <a:t>') maps to an area larger than one pixel in image</a:t>
            </a:r>
          </a:p>
          <a:p>
            <a:endParaRPr lang="en-US" dirty="0"/>
          </a:p>
        </p:txBody>
      </p:sp>
      <p:pic>
        <p:nvPicPr>
          <p:cNvPr id="5" name="Picture 4">
            <a:extLst>
              <a:ext uri="{FF2B5EF4-FFF2-40B4-BE49-F238E27FC236}">
                <a16:creationId xmlns:a16="http://schemas.microsoft.com/office/drawing/2014/main" xmlns="" id="{02C01AD8-1115-4DB1-88D0-3B20E6D1D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890" y="2916657"/>
            <a:ext cx="6954220" cy="3781953"/>
          </a:xfrm>
          <a:prstGeom prst="rect">
            <a:avLst/>
          </a:prstGeom>
        </p:spPr>
      </p:pic>
    </p:spTree>
    <p:extLst>
      <p:ext uri="{BB962C8B-B14F-4D97-AF65-F5344CB8AC3E}">
        <p14:creationId xmlns:p14="http://schemas.microsoft.com/office/powerpoint/2010/main" val="1767297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542B8B-1B93-4F8E-A6DF-1D94191B3EF5}"/>
              </a:ext>
            </a:extLst>
          </p:cNvPr>
          <p:cNvSpPr>
            <a:spLocks noGrp="1"/>
          </p:cNvSpPr>
          <p:nvPr>
            <p:ph type="title"/>
          </p:nvPr>
        </p:nvSpPr>
        <p:spPr/>
        <p:txBody>
          <a:bodyPr/>
          <a:lstStyle/>
          <a:p>
            <a:r>
              <a:rPr lang="en-US" dirty="0"/>
              <a:t>Digital Images</a:t>
            </a:r>
          </a:p>
        </p:txBody>
      </p:sp>
      <p:sp>
        <p:nvSpPr>
          <p:cNvPr id="3" name="Content Placeholder 2">
            <a:extLst>
              <a:ext uri="{FF2B5EF4-FFF2-40B4-BE49-F238E27FC236}">
                <a16:creationId xmlns:a16="http://schemas.microsoft.com/office/drawing/2014/main" xmlns="" id="{2314C0AF-4531-41A8-9DD0-60D2746F8BC4}"/>
              </a:ext>
            </a:extLst>
          </p:cNvPr>
          <p:cNvSpPr>
            <a:spLocks noGrp="1"/>
          </p:cNvSpPr>
          <p:nvPr>
            <p:ph idx="1"/>
          </p:nvPr>
        </p:nvSpPr>
        <p:spPr/>
        <p:txBody>
          <a:bodyPr>
            <a:normAutofit lnSpcReduction="10000"/>
          </a:bodyPr>
          <a:lstStyle/>
          <a:p>
            <a:r>
              <a:rPr lang="en-US" dirty="0"/>
              <a:t>For example, suppose that we want to create a 512 × 512 image that consists of an 8 × 8 checkerboard of alternating red and black squares, such as we might use for a game. The following code will work:</a:t>
            </a:r>
          </a:p>
          <a:p>
            <a:pPr marL="0" indent="0">
              <a:buNone/>
            </a:pPr>
            <a:r>
              <a:rPr lang="en-US" dirty="0"/>
              <a:t>class </a:t>
            </a:r>
            <a:r>
              <a:rPr lang="en-US" dirty="0" err="1"/>
              <a:t>mRGB</a:t>
            </a:r>
            <a:endParaRPr lang="en-US" dirty="0"/>
          </a:p>
          <a:p>
            <a:pPr marL="0" indent="0">
              <a:buNone/>
            </a:pPr>
            <a:r>
              <a:rPr lang="en-US" dirty="0"/>
              <a:t>{</a:t>
            </a:r>
          </a:p>
          <a:p>
            <a:pPr marL="0" indent="0">
              <a:buNone/>
            </a:pPr>
            <a:r>
              <a:rPr lang="en-US" dirty="0"/>
              <a:t>public:</a:t>
            </a:r>
          </a:p>
          <a:p>
            <a:pPr marL="0" indent="0">
              <a:buNone/>
            </a:pPr>
            <a:r>
              <a:rPr lang="en-US" dirty="0"/>
              <a:t>	</a:t>
            </a:r>
            <a:r>
              <a:rPr lang="en-US" dirty="0" err="1"/>
              <a:t>uchar</a:t>
            </a:r>
            <a:r>
              <a:rPr lang="en-US" dirty="0"/>
              <a:t> </a:t>
            </a:r>
            <a:r>
              <a:rPr lang="en-US" dirty="0" err="1"/>
              <a:t>r,g,b,a</a:t>
            </a:r>
            <a:r>
              <a:rPr lang="en-US" dirty="0"/>
              <a:t>;</a:t>
            </a:r>
          </a:p>
          <a:p>
            <a:pPr marL="0" indent="0">
              <a:buNone/>
            </a:pPr>
            <a:r>
              <a:rPr lang="en-US" dirty="0"/>
              <a:t>	</a:t>
            </a:r>
            <a:r>
              <a:rPr lang="en-US" dirty="0" err="1"/>
              <a:t>mRGB</a:t>
            </a:r>
            <a:r>
              <a:rPr lang="en-US" dirty="0"/>
              <a:t>(){r = g = b = 0,a=255;}</a:t>
            </a:r>
          </a:p>
          <a:p>
            <a:pPr marL="0" indent="0">
              <a:buNone/>
            </a:pPr>
            <a:r>
              <a:rPr lang="en-US" dirty="0"/>
              <a:t>};</a:t>
            </a:r>
            <a:endParaRPr lang="en-US" sz="2800" dirty="0"/>
          </a:p>
        </p:txBody>
      </p:sp>
    </p:spTree>
    <p:extLst>
      <p:ext uri="{BB962C8B-B14F-4D97-AF65-F5344CB8AC3E}">
        <p14:creationId xmlns:p14="http://schemas.microsoft.com/office/powerpoint/2010/main" val="102023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552254-31AC-4613-9D6E-6678A6B8B88E}"/>
              </a:ext>
            </a:extLst>
          </p:cNvPr>
          <p:cNvSpPr>
            <a:spLocks noGrp="1"/>
          </p:cNvSpPr>
          <p:nvPr>
            <p:ph type="title"/>
          </p:nvPr>
        </p:nvSpPr>
        <p:spPr/>
        <p:txBody>
          <a:bodyPr/>
          <a:lstStyle/>
          <a:p>
            <a:r>
              <a:rPr lang="en-US" dirty="0"/>
              <a:t>Texture minification</a:t>
            </a:r>
          </a:p>
        </p:txBody>
      </p:sp>
      <p:sp>
        <p:nvSpPr>
          <p:cNvPr id="3" name="Content Placeholder 2">
            <a:extLst>
              <a:ext uri="{FF2B5EF4-FFF2-40B4-BE49-F238E27FC236}">
                <a16:creationId xmlns:a16="http://schemas.microsoft.com/office/drawing/2014/main" xmlns="" id="{853422D2-6540-420F-A49A-E52FD73B03D3}"/>
              </a:ext>
            </a:extLst>
          </p:cNvPr>
          <p:cNvSpPr>
            <a:spLocks noGrp="1"/>
          </p:cNvSpPr>
          <p:nvPr>
            <p:ph idx="1"/>
          </p:nvPr>
        </p:nvSpPr>
        <p:spPr/>
        <p:txBody>
          <a:bodyPr/>
          <a:lstStyle/>
          <a:p>
            <a:r>
              <a:rPr lang="en-US" dirty="0"/>
              <a:t>a pixel in texture image('</a:t>
            </a:r>
            <a:r>
              <a:rPr lang="en-US" dirty="0" err="1"/>
              <a:t>texel</a:t>
            </a:r>
            <a:r>
              <a:rPr lang="en-US" dirty="0"/>
              <a:t>') maps to an area smaller than a pixel in image:</a:t>
            </a:r>
          </a:p>
          <a:p>
            <a:endParaRPr lang="en-US" dirty="0"/>
          </a:p>
        </p:txBody>
      </p:sp>
      <p:pic>
        <p:nvPicPr>
          <p:cNvPr id="5" name="Picture 4">
            <a:extLst>
              <a:ext uri="{FF2B5EF4-FFF2-40B4-BE49-F238E27FC236}">
                <a16:creationId xmlns:a16="http://schemas.microsoft.com/office/drawing/2014/main" xmlns="" id="{EE842614-3952-46B9-9749-5A7784DE9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732" y="2834764"/>
            <a:ext cx="7068536" cy="3658111"/>
          </a:xfrm>
          <a:prstGeom prst="rect">
            <a:avLst/>
          </a:prstGeom>
        </p:spPr>
      </p:pic>
    </p:spTree>
    <p:extLst>
      <p:ext uri="{BB962C8B-B14F-4D97-AF65-F5344CB8AC3E}">
        <p14:creationId xmlns:p14="http://schemas.microsoft.com/office/powerpoint/2010/main" val="370964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C54862-DA60-49F9-B55F-C0E8D1972100}"/>
              </a:ext>
            </a:extLst>
          </p:cNvPr>
          <p:cNvSpPr>
            <a:spLocks noGrp="1"/>
          </p:cNvSpPr>
          <p:nvPr>
            <p:ph type="title"/>
          </p:nvPr>
        </p:nvSpPr>
        <p:spPr/>
        <p:txBody>
          <a:bodyPr/>
          <a:lstStyle/>
          <a:p>
            <a:r>
              <a:rPr lang="en-US" dirty="0"/>
              <a:t>Mipmapping</a:t>
            </a:r>
          </a:p>
        </p:txBody>
      </p:sp>
      <p:pic>
        <p:nvPicPr>
          <p:cNvPr id="5" name="Content Placeholder 4">
            <a:extLst>
              <a:ext uri="{FF2B5EF4-FFF2-40B4-BE49-F238E27FC236}">
                <a16:creationId xmlns:a16="http://schemas.microsoft.com/office/drawing/2014/main" xmlns="" id="{E0003B29-686D-4475-8F08-47583A31F3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364" y="1690688"/>
            <a:ext cx="9048879" cy="5115113"/>
          </a:xfrm>
        </p:spPr>
      </p:pic>
    </p:spTree>
    <p:extLst>
      <p:ext uri="{BB962C8B-B14F-4D97-AF65-F5344CB8AC3E}">
        <p14:creationId xmlns:p14="http://schemas.microsoft.com/office/powerpoint/2010/main" val="1115484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40BF0F-0B69-4E6C-BFB9-9D1022354169}"/>
              </a:ext>
            </a:extLst>
          </p:cNvPr>
          <p:cNvSpPr>
            <a:spLocks noGrp="1"/>
          </p:cNvSpPr>
          <p:nvPr>
            <p:ph type="title"/>
          </p:nvPr>
        </p:nvSpPr>
        <p:spPr/>
        <p:txBody>
          <a:bodyPr/>
          <a:lstStyle/>
          <a:p>
            <a:r>
              <a:rPr lang="en-US" dirty="0"/>
              <a:t>Anti-Aliasing</a:t>
            </a:r>
          </a:p>
        </p:txBody>
      </p:sp>
      <p:sp>
        <p:nvSpPr>
          <p:cNvPr id="3" name="Content Placeholder 2">
            <a:extLst>
              <a:ext uri="{FF2B5EF4-FFF2-40B4-BE49-F238E27FC236}">
                <a16:creationId xmlns:a16="http://schemas.microsoft.com/office/drawing/2014/main" xmlns="" id="{3B4F7942-5F6F-421F-9D9A-C2903317A989}"/>
              </a:ext>
            </a:extLst>
          </p:cNvPr>
          <p:cNvSpPr>
            <a:spLocks noGrp="1"/>
          </p:cNvSpPr>
          <p:nvPr>
            <p:ph idx="1"/>
          </p:nvPr>
        </p:nvSpPr>
        <p:spPr/>
        <p:txBody>
          <a:bodyPr/>
          <a:lstStyle/>
          <a:p>
            <a:r>
              <a:rPr lang="en-US" dirty="0"/>
              <a:t>Another approach: Filtering-</a:t>
            </a:r>
            <a:br>
              <a:rPr lang="en-US" dirty="0"/>
            </a:br>
            <a:r>
              <a:rPr lang="en-US" dirty="0"/>
              <a:t>1. Bi Linear Filtering</a:t>
            </a:r>
            <a:br>
              <a:rPr lang="en-US" dirty="0"/>
            </a:br>
            <a:r>
              <a:rPr lang="en-US" dirty="0"/>
              <a:t>2. Tri Linear Filtering</a:t>
            </a:r>
            <a:br>
              <a:rPr lang="en-US" dirty="0"/>
            </a:br>
            <a:r>
              <a:rPr lang="en-US" dirty="0"/>
              <a:t>3. Anisotropic Filtering</a:t>
            </a:r>
          </a:p>
        </p:txBody>
      </p:sp>
    </p:spTree>
    <p:extLst>
      <p:ext uri="{BB962C8B-B14F-4D97-AF65-F5344CB8AC3E}">
        <p14:creationId xmlns:p14="http://schemas.microsoft.com/office/powerpoint/2010/main" val="3957678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83283D-EE30-46BA-8BAF-6C6873809060}"/>
              </a:ext>
            </a:extLst>
          </p:cNvPr>
          <p:cNvSpPr>
            <a:spLocks noGrp="1"/>
          </p:cNvSpPr>
          <p:nvPr>
            <p:ph type="title"/>
          </p:nvPr>
        </p:nvSpPr>
        <p:spPr/>
        <p:txBody>
          <a:bodyPr/>
          <a:lstStyle/>
          <a:p>
            <a:r>
              <a:rPr lang="en-US" dirty="0"/>
              <a:t>Aliasing and Anti-aliasing</a:t>
            </a:r>
          </a:p>
        </p:txBody>
      </p:sp>
      <p:pic>
        <p:nvPicPr>
          <p:cNvPr id="5" name="Content Placeholder 4">
            <a:extLst>
              <a:ext uri="{FF2B5EF4-FFF2-40B4-BE49-F238E27FC236}">
                <a16:creationId xmlns:a16="http://schemas.microsoft.com/office/drawing/2014/main" xmlns="" id="{D6FC85B2-E5B2-4D58-B5F7-3BF6B4681A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279" y="1487999"/>
            <a:ext cx="7348601" cy="5035337"/>
          </a:xfrm>
        </p:spPr>
      </p:pic>
    </p:spTree>
    <p:extLst>
      <p:ext uri="{BB962C8B-B14F-4D97-AF65-F5344CB8AC3E}">
        <p14:creationId xmlns:p14="http://schemas.microsoft.com/office/powerpoint/2010/main" val="2100766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C1AED5-5E92-403E-92EC-D9730D1DA14F}"/>
              </a:ext>
            </a:extLst>
          </p:cNvPr>
          <p:cNvSpPr>
            <a:spLocks noGrp="1"/>
          </p:cNvSpPr>
          <p:nvPr>
            <p:ph type="title"/>
          </p:nvPr>
        </p:nvSpPr>
        <p:spPr/>
        <p:txBody>
          <a:bodyPr/>
          <a:lstStyle/>
          <a:p>
            <a:r>
              <a:rPr lang="en-US" dirty="0"/>
              <a:t>OpenGL Texture Mapping</a:t>
            </a:r>
          </a:p>
        </p:txBody>
      </p:sp>
      <p:sp>
        <p:nvSpPr>
          <p:cNvPr id="3" name="Content Placeholder 2">
            <a:extLst>
              <a:ext uri="{FF2B5EF4-FFF2-40B4-BE49-F238E27FC236}">
                <a16:creationId xmlns:a16="http://schemas.microsoft.com/office/drawing/2014/main" xmlns="" id="{F827FE0D-BA8C-4AC4-8019-793718CCFF3A}"/>
              </a:ext>
            </a:extLst>
          </p:cNvPr>
          <p:cNvSpPr>
            <a:spLocks noGrp="1"/>
          </p:cNvSpPr>
          <p:nvPr>
            <p:ph idx="1"/>
          </p:nvPr>
        </p:nvSpPr>
        <p:spPr/>
        <p:txBody>
          <a:bodyPr>
            <a:normAutofit/>
          </a:bodyPr>
          <a:lstStyle/>
          <a:p>
            <a:r>
              <a:rPr lang="en-US" dirty="0"/>
              <a:t>OpenGL’s texture maps rely on its pipeline architecture. We have seen that there are actually two parallel pipelines: the geometric pipeline and the pixel pipeline. For texture mapping, the pixel pipeline merges with fragment processing after rasterization, as shown in Figure 7.16. This architecture determines the type of texture mapping that is supported. In particular, texture mapping is done as part of fragment processing. Each fragment that is generated is then tested for visibility with the </a:t>
            </a:r>
            <a:r>
              <a:rPr lang="en-US" i="1" dirty="0" err="1"/>
              <a:t>z</a:t>
            </a:r>
            <a:r>
              <a:rPr lang="en-US" dirty="0" err="1"/>
              <a:t>-buffer</a:t>
            </a:r>
            <a:r>
              <a:rPr lang="en-US" dirty="0"/>
              <a:t>. We can think of texture mapping as a part of the shading process, but a part that is done on a fragment-by-fragment basis.</a:t>
            </a:r>
          </a:p>
        </p:txBody>
      </p:sp>
    </p:spTree>
    <p:extLst>
      <p:ext uri="{BB962C8B-B14F-4D97-AF65-F5344CB8AC3E}">
        <p14:creationId xmlns:p14="http://schemas.microsoft.com/office/powerpoint/2010/main" val="401902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B839F7-72A8-4903-BE45-9A99EC780155}"/>
              </a:ext>
            </a:extLst>
          </p:cNvPr>
          <p:cNvSpPr>
            <a:spLocks noGrp="1"/>
          </p:cNvSpPr>
          <p:nvPr>
            <p:ph type="title"/>
          </p:nvPr>
        </p:nvSpPr>
        <p:spPr/>
        <p:txBody>
          <a:bodyPr/>
          <a:lstStyle/>
          <a:p>
            <a:r>
              <a:rPr lang="en-US" dirty="0"/>
              <a:t>Texture Mapping Pipeline</a:t>
            </a:r>
          </a:p>
        </p:txBody>
      </p:sp>
      <p:pic>
        <p:nvPicPr>
          <p:cNvPr id="5" name="Content Placeholder 4">
            <a:extLst>
              <a:ext uri="{FF2B5EF4-FFF2-40B4-BE49-F238E27FC236}">
                <a16:creationId xmlns:a16="http://schemas.microsoft.com/office/drawing/2014/main" xmlns="" id="{60E2D59C-77D8-4376-8F2D-62D2E5DF6A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019" y="2667608"/>
            <a:ext cx="9211961" cy="2667372"/>
          </a:xfrm>
        </p:spPr>
      </p:pic>
    </p:spTree>
    <p:extLst>
      <p:ext uri="{BB962C8B-B14F-4D97-AF65-F5344CB8AC3E}">
        <p14:creationId xmlns:p14="http://schemas.microsoft.com/office/powerpoint/2010/main" val="740282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8D907-45E9-4DC9-B0B3-8B06A7965A66}"/>
              </a:ext>
            </a:extLst>
          </p:cNvPr>
          <p:cNvSpPr>
            <a:spLocks noGrp="1"/>
          </p:cNvSpPr>
          <p:nvPr>
            <p:ph type="title"/>
          </p:nvPr>
        </p:nvSpPr>
        <p:spPr/>
        <p:txBody>
          <a:bodyPr/>
          <a:lstStyle/>
          <a:p>
            <a:r>
              <a:rPr lang="en-US" dirty="0"/>
              <a:t>OpenGL Texture Mapping</a:t>
            </a:r>
          </a:p>
        </p:txBody>
      </p:sp>
      <p:sp>
        <p:nvSpPr>
          <p:cNvPr id="3" name="Content Placeholder 2">
            <a:extLst>
              <a:ext uri="{FF2B5EF4-FFF2-40B4-BE49-F238E27FC236}">
                <a16:creationId xmlns:a16="http://schemas.microsoft.com/office/drawing/2014/main" xmlns="" id="{52662263-4130-40A5-B33B-98766696162B}"/>
              </a:ext>
            </a:extLst>
          </p:cNvPr>
          <p:cNvSpPr>
            <a:spLocks noGrp="1"/>
          </p:cNvSpPr>
          <p:nvPr>
            <p:ph idx="1"/>
          </p:nvPr>
        </p:nvSpPr>
        <p:spPr/>
        <p:txBody>
          <a:bodyPr/>
          <a:lstStyle/>
          <a:p>
            <a:r>
              <a:rPr lang="en-US" dirty="0"/>
              <a:t>Texture mapping requires interaction among the application program, the vertex shader, and the fragment shader. There are three basic steps. First, we must form a texture image and place it in texture memory on the GPU. Second, we must assign texture coordinates to each fragment. Finally, we must apply the texture to each fragment.</a:t>
            </a:r>
          </a:p>
        </p:txBody>
      </p:sp>
    </p:spTree>
    <p:extLst>
      <p:ext uri="{BB962C8B-B14F-4D97-AF65-F5344CB8AC3E}">
        <p14:creationId xmlns:p14="http://schemas.microsoft.com/office/powerpoint/2010/main" val="2172188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515BBE-047C-4D30-AC4F-B9D3822DB157}"/>
              </a:ext>
            </a:extLst>
          </p:cNvPr>
          <p:cNvSpPr>
            <a:spLocks noGrp="1"/>
          </p:cNvSpPr>
          <p:nvPr>
            <p:ph type="title"/>
          </p:nvPr>
        </p:nvSpPr>
        <p:spPr/>
        <p:txBody>
          <a:bodyPr/>
          <a:lstStyle/>
          <a:p>
            <a:r>
              <a:rPr lang="en-US" dirty="0" err="1"/>
              <a:t>glBindTexture</a:t>
            </a:r>
            <a:endParaRPr lang="en-US" dirty="0"/>
          </a:p>
        </p:txBody>
      </p:sp>
      <p:sp>
        <p:nvSpPr>
          <p:cNvPr id="3" name="Content Placeholder 2">
            <a:extLst>
              <a:ext uri="{FF2B5EF4-FFF2-40B4-BE49-F238E27FC236}">
                <a16:creationId xmlns:a16="http://schemas.microsoft.com/office/drawing/2014/main" xmlns="" id="{F6D04432-8CD1-446E-ADD9-6D78CE870096}"/>
              </a:ext>
            </a:extLst>
          </p:cNvPr>
          <p:cNvSpPr>
            <a:spLocks noGrp="1"/>
          </p:cNvSpPr>
          <p:nvPr>
            <p:ph idx="1"/>
          </p:nvPr>
        </p:nvSpPr>
        <p:spPr/>
        <p:txBody>
          <a:bodyPr/>
          <a:lstStyle/>
          <a:p>
            <a:r>
              <a:rPr lang="en-US" dirty="0" err="1"/>
              <a:t>glBindTexture</a:t>
            </a:r>
            <a:r>
              <a:rPr lang="en-US" dirty="0"/>
              <a:t>(GL_TEXTURE_2D,textureName);</a:t>
            </a:r>
          </a:p>
          <a:p>
            <a:r>
              <a:rPr lang="en-US" dirty="0"/>
              <a:t>GL_TEXTURE_2D:  Specify that it is a 2D texture</a:t>
            </a:r>
          </a:p>
          <a:p>
            <a:r>
              <a:rPr lang="en-US" dirty="0" err="1"/>
              <a:t>textureName</a:t>
            </a:r>
            <a:r>
              <a:rPr lang="en-US" dirty="0"/>
              <a:t>: Name of the texture</a:t>
            </a:r>
          </a:p>
        </p:txBody>
      </p:sp>
    </p:spTree>
    <p:extLst>
      <p:ext uri="{BB962C8B-B14F-4D97-AF65-F5344CB8AC3E}">
        <p14:creationId xmlns:p14="http://schemas.microsoft.com/office/powerpoint/2010/main" val="1117615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7B9BE0-C0E4-4E7A-818C-21BD583908F8}"/>
              </a:ext>
            </a:extLst>
          </p:cNvPr>
          <p:cNvSpPr>
            <a:spLocks noGrp="1"/>
          </p:cNvSpPr>
          <p:nvPr>
            <p:ph type="title"/>
          </p:nvPr>
        </p:nvSpPr>
        <p:spPr/>
        <p:txBody>
          <a:bodyPr/>
          <a:lstStyle/>
          <a:p>
            <a:r>
              <a:rPr lang="en-US" dirty="0"/>
              <a:t>glTexImage2D</a:t>
            </a:r>
          </a:p>
        </p:txBody>
      </p:sp>
      <p:sp>
        <p:nvSpPr>
          <p:cNvPr id="3" name="Content Placeholder 2">
            <a:extLst>
              <a:ext uri="{FF2B5EF4-FFF2-40B4-BE49-F238E27FC236}">
                <a16:creationId xmlns:a16="http://schemas.microsoft.com/office/drawing/2014/main" xmlns="" id="{4149A603-F173-40BF-832C-56936186AA04}"/>
              </a:ext>
            </a:extLst>
          </p:cNvPr>
          <p:cNvSpPr>
            <a:spLocks noGrp="1"/>
          </p:cNvSpPr>
          <p:nvPr>
            <p:ph idx="1"/>
          </p:nvPr>
        </p:nvSpPr>
        <p:spPr/>
        <p:txBody>
          <a:bodyPr>
            <a:normAutofit/>
          </a:bodyPr>
          <a:lstStyle/>
          <a:p>
            <a:r>
              <a:rPr lang="en-US" dirty="0"/>
              <a:t>glTexImage2D(GL_TEXTURE_2D, level, components, width, height, border, format, type, </a:t>
            </a:r>
            <a:r>
              <a:rPr lang="en-US" dirty="0" err="1"/>
              <a:t>tarray</a:t>
            </a:r>
            <a:r>
              <a:rPr lang="en-US" dirty="0"/>
              <a:t>)</a:t>
            </a:r>
          </a:p>
          <a:p>
            <a:r>
              <a:rPr lang="en-US" dirty="0"/>
              <a:t>GL_TEXTURE_2D:  Specify that it is a 2D texture</a:t>
            </a:r>
          </a:p>
          <a:p>
            <a:r>
              <a:rPr lang="en-US" dirty="0"/>
              <a:t>Level: Used for specifying levels of detail for mipmapping</a:t>
            </a:r>
          </a:p>
          <a:p>
            <a:r>
              <a:rPr lang="en-US" dirty="0"/>
              <a:t>Components: Generally is 0 which means GL_RGB, Represents components and resolution of components</a:t>
            </a:r>
          </a:p>
          <a:p>
            <a:r>
              <a:rPr lang="en-US" dirty="0"/>
              <a:t>Width, Height: The size of the texture must be powers of 2</a:t>
            </a:r>
          </a:p>
          <a:p>
            <a:r>
              <a:rPr lang="en-US" dirty="0"/>
              <a:t>Border Format:  Specify what the data is (GL_RGB, GL_RGBA, …)</a:t>
            </a:r>
          </a:p>
          <a:p>
            <a:r>
              <a:rPr lang="en-US" dirty="0"/>
              <a:t>Type: Specify data type (GL_UNSIGNED_BYTE, GL_BYTE, …)</a:t>
            </a:r>
          </a:p>
        </p:txBody>
      </p:sp>
    </p:spTree>
    <p:extLst>
      <p:ext uri="{BB962C8B-B14F-4D97-AF65-F5344CB8AC3E}">
        <p14:creationId xmlns:p14="http://schemas.microsoft.com/office/powerpoint/2010/main" val="3428073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5464BB-2CEB-477E-9C30-25E09C31CAA9}"/>
              </a:ext>
            </a:extLst>
          </p:cNvPr>
          <p:cNvSpPr>
            <a:spLocks noGrp="1"/>
          </p:cNvSpPr>
          <p:nvPr>
            <p:ph type="title"/>
          </p:nvPr>
        </p:nvSpPr>
        <p:spPr/>
        <p:txBody>
          <a:bodyPr/>
          <a:lstStyle/>
          <a:p>
            <a:r>
              <a:rPr lang="en-US" dirty="0" err="1"/>
              <a:t>glTexParameteri</a:t>
            </a:r>
            <a:endParaRPr lang="en-US" dirty="0"/>
          </a:p>
        </p:txBody>
      </p:sp>
      <p:sp>
        <p:nvSpPr>
          <p:cNvPr id="3" name="Content Placeholder 2">
            <a:extLst>
              <a:ext uri="{FF2B5EF4-FFF2-40B4-BE49-F238E27FC236}">
                <a16:creationId xmlns:a16="http://schemas.microsoft.com/office/drawing/2014/main" xmlns="" id="{F1B21921-8F9B-45B3-9CC2-AEDF9DD3B951}"/>
              </a:ext>
            </a:extLst>
          </p:cNvPr>
          <p:cNvSpPr>
            <a:spLocks noGrp="1"/>
          </p:cNvSpPr>
          <p:nvPr>
            <p:ph idx="1"/>
          </p:nvPr>
        </p:nvSpPr>
        <p:spPr/>
        <p:txBody>
          <a:bodyPr>
            <a:normAutofit fontScale="92500" lnSpcReduction="20000"/>
          </a:bodyPr>
          <a:lstStyle/>
          <a:p>
            <a:r>
              <a:rPr lang="en-US" dirty="0" err="1"/>
              <a:t>glTexParameteri</a:t>
            </a:r>
            <a:r>
              <a:rPr lang="en-US" dirty="0"/>
              <a:t>(GL_TEXTURE_2D, GL_TEXTURE_MAG_FILTER, GL_LINEAR);</a:t>
            </a:r>
          </a:p>
          <a:p>
            <a:r>
              <a:rPr lang="en-US" dirty="0"/>
              <a:t>This function sets several texture mapping parameters. These parameters are bound to the current texture state that can be made current with </a:t>
            </a:r>
            <a:r>
              <a:rPr lang="en-US" dirty="0" err="1"/>
              <a:t>glBindTexture</a:t>
            </a:r>
            <a:r>
              <a:rPr lang="en-US" dirty="0"/>
              <a:t>.</a:t>
            </a:r>
          </a:p>
          <a:p>
            <a:r>
              <a:rPr lang="en-US" dirty="0"/>
              <a:t>parameters:</a:t>
            </a:r>
          </a:p>
          <a:p>
            <a:r>
              <a:rPr lang="en-US" dirty="0"/>
              <a:t>P1: </a:t>
            </a:r>
            <a:r>
              <a:rPr lang="en-US" dirty="0" err="1"/>
              <a:t>GLenum</a:t>
            </a:r>
            <a:r>
              <a:rPr lang="en-US" dirty="0"/>
              <a:t>: The texture target for which this parameter applies. Must be one of GL_TEXTURE_1D, GL_TEXTURE_2D, GL_TEXTURE_3D, or GL_TEXTURE_CUBE_MAP.</a:t>
            </a:r>
          </a:p>
          <a:p>
            <a:r>
              <a:rPr lang="en-US" dirty="0"/>
              <a:t>P2: </a:t>
            </a:r>
            <a:r>
              <a:rPr lang="en-US" dirty="0" err="1"/>
              <a:t>GLenum</a:t>
            </a:r>
            <a:r>
              <a:rPr lang="en-US" dirty="0"/>
              <a:t>: The texturing parameter to set. GL_TEXTURE_MAG_FILTER  Returns the texture magnification filter value</a:t>
            </a:r>
          </a:p>
          <a:p>
            <a:r>
              <a:rPr lang="en-US" dirty="0"/>
              <a:t>P3: </a:t>
            </a:r>
            <a:r>
              <a:rPr lang="en-US" dirty="0" err="1"/>
              <a:t>GLfloat</a:t>
            </a:r>
            <a:r>
              <a:rPr lang="en-US" dirty="0"/>
              <a:t> or </a:t>
            </a:r>
            <a:r>
              <a:rPr lang="en-US" dirty="0" err="1"/>
              <a:t>GLfloat</a:t>
            </a:r>
            <a:r>
              <a:rPr lang="en-US" dirty="0"/>
              <a:t>* or </a:t>
            </a:r>
            <a:r>
              <a:rPr lang="en-US" dirty="0" err="1"/>
              <a:t>GLint</a:t>
            </a:r>
            <a:r>
              <a:rPr lang="en-US" dirty="0"/>
              <a:t> or </a:t>
            </a:r>
            <a:r>
              <a:rPr lang="en-US" dirty="0" err="1"/>
              <a:t>GLint</a:t>
            </a:r>
            <a:r>
              <a:rPr lang="en-US" dirty="0"/>
              <a:t>*: Value of the parameter specified by </a:t>
            </a:r>
            <a:r>
              <a:rPr lang="en-US" dirty="0" err="1"/>
              <a:t>pname</a:t>
            </a:r>
            <a:r>
              <a:rPr lang="en-US" dirty="0"/>
              <a:t>.</a:t>
            </a:r>
          </a:p>
        </p:txBody>
      </p:sp>
    </p:spTree>
    <p:extLst>
      <p:ext uri="{BB962C8B-B14F-4D97-AF65-F5344CB8AC3E}">
        <p14:creationId xmlns:p14="http://schemas.microsoft.com/office/powerpoint/2010/main" val="356560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0B1F80-6FB3-47BA-B09E-E9F080AF979E}"/>
              </a:ext>
            </a:extLst>
          </p:cNvPr>
          <p:cNvSpPr>
            <a:spLocks noGrp="1"/>
          </p:cNvSpPr>
          <p:nvPr>
            <p:ph type="title"/>
          </p:nvPr>
        </p:nvSpPr>
        <p:spPr/>
        <p:txBody>
          <a:bodyPr/>
          <a:lstStyle/>
          <a:p>
            <a:r>
              <a:rPr lang="en-US" dirty="0"/>
              <a:t>Digital Images</a:t>
            </a:r>
          </a:p>
        </p:txBody>
      </p:sp>
      <p:sp>
        <p:nvSpPr>
          <p:cNvPr id="3" name="Content Placeholder 2">
            <a:extLst>
              <a:ext uri="{FF2B5EF4-FFF2-40B4-BE49-F238E27FC236}">
                <a16:creationId xmlns:a16="http://schemas.microsoft.com/office/drawing/2014/main" xmlns="" id="{02C628E3-A352-4437-A978-5CB2DBF2C174}"/>
              </a:ext>
            </a:extLst>
          </p:cNvPr>
          <p:cNvSpPr>
            <a:spLocks noGrp="1"/>
          </p:cNvSpPr>
          <p:nvPr>
            <p:ph idx="1"/>
          </p:nvPr>
        </p:nvSpPr>
        <p:spPr/>
        <p:txBody>
          <a:bodyPr>
            <a:normAutofit fontScale="85000" lnSpcReduction="20000"/>
          </a:bodyPr>
          <a:lstStyle/>
          <a:p>
            <a:r>
              <a:rPr lang="en-US" dirty="0" err="1"/>
              <a:t>nRows</a:t>
            </a:r>
            <a:r>
              <a:rPr lang="en-US" dirty="0"/>
              <a:t>=</a:t>
            </a:r>
            <a:r>
              <a:rPr lang="en-US" dirty="0" err="1"/>
              <a:t>nCols</a:t>
            </a:r>
            <a:r>
              <a:rPr lang="en-US" dirty="0"/>
              <a:t>=64;</a:t>
            </a:r>
          </a:p>
          <a:p>
            <a:r>
              <a:rPr lang="en-US" dirty="0"/>
              <a:t>pixel = new </a:t>
            </a:r>
            <a:r>
              <a:rPr lang="en-US" dirty="0" err="1"/>
              <a:t>mRGB</a:t>
            </a:r>
            <a:r>
              <a:rPr lang="en-US" dirty="0"/>
              <a:t>[3*</a:t>
            </a:r>
            <a:r>
              <a:rPr lang="en-US" dirty="0" err="1"/>
              <a:t>nRows</a:t>
            </a:r>
            <a:r>
              <a:rPr lang="en-US" dirty="0"/>
              <a:t>*</a:t>
            </a:r>
            <a:r>
              <a:rPr lang="en-US" dirty="0" err="1"/>
              <a:t>nCols</a:t>
            </a:r>
            <a:r>
              <a:rPr lang="en-US" dirty="0"/>
              <a:t>];</a:t>
            </a:r>
          </a:p>
          <a:p>
            <a:r>
              <a:rPr lang="en-US" dirty="0"/>
              <a:t>long count=0;</a:t>
            </a:r>
          </a:p>
          <a:p>
            <a:r>
              <a:rPr lang="en-US" dirty="0"/>
              <a:t>for(int </a:t>
            </a:r>
            <a:r>
              <a:rPr lang="en-US" dirty="0" err="1"/>
              <a:t>i</a:t>
            </a:r>
            <a:r>
              <a:rPr lang="en-US" dirty="0"/>
              <a:t>=0;i&lt;</a:t>
            </a:r>
            <a:r>
              <a:rPr lang="en-US" dirty="0" err="1"/>
              <a:t>nRows;i</a:t>
            </a:r>
            <a:r>
              <a:rPr lang="en-US" dirty="0"/>
              <a:t>++)</a:t>
            </a:r>
          </a:p>
          <a:p>
            <a:r>
              <a:rPr lang="en-US" dirty="0"/>
              <a:t>	for(int j=0;j&lt;</a:t>
            </a:r>
            <a:r>
              <a:rPr lang="en-US" dirty="0" err="1"/>
              <a:t>nCols;j</a:t>
            </a:r>
            <a:r>
              <a:rPr lang="en-US" dirty="0"/>
              <a:t>++)</a:t>
            </a:r>
          </a:p>
          <a:p>
            <a:r>
              <a:rPr lang="en-US" dirty="0"/>
              <a:t>	{</a:t>
            </a:r>
          </a:p>
          <a:p>
            <a:r>
              <a:rPr lang="en-US" dirty="0"/>
              <a:t>		int c=(( (</a:t>
            </a:r>
            <a:r>
              <a:rPr lang="en-US" dirty="0" err="1"/>
              <a:t>i</a:t>
            </a:r>
            <a:r>
              <a:rPr lang="en-US" dirty="0"/>
              <a:t>/8)+(j/8) ) %2)*255;</a:t>
            </a:r>
          </a:p>
          <a:p>
            <a:r>
              <a:rPr lang="en-US" dirty="0"/>
              <a:t>		pixel[count].r=c;	//red</a:t>
            </a:r>
          </a:p>
          <a:p>
            <a:r>
              <a:rPr lang="en-US" dirty="0"/>
              <a:t>		pixel[count].g=c;	//green</a:t>
            </a:r>
          </a:p>
          <a:p>
            <a:r>
              <a:rPr lang="en-US" dirty="0"/>
              <a:t>		pixel[count++].b=0;	//blue</a:t>
            </a:r>
          </a:p>
          <a:p>
            <a:r>
              <a:rPr lang="en-US" dirty="0"/>
              <a:t>	}</a:t>
            </a:r>
          </a:p>
        </p:txBody>
      </p:sp>
    </p:spTree>
    <p:extLst>
      <p:ext uri="{BB962C8B-B14F-4D97-AF65-F5344CB8AC3E}">
        <p14:creationId xmlns:p14="http://schemas.microsoft.com/office/powerpoint/2010/main" val="3770531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8CAC25-48BF-4782-843A-ADDD58A9F198}"/>
              </a:ext>
            </a:extLst>
          </p:cNvPr>
          <p:cNvSpPr>
            <a:spLocks noGrp="1"/>
          </p:cNvSpPr>
          <p:nvPr>
            <p:ph type="title"/>
          </p:nvPr>
        </p:nvSpPr>
        <p:spPr/>
        <p:txBody>
          <a:bodyPr/>
          <a:lstStyle/>
          <a:p>
            <a:r>
              <a:rPr lang="en-US" dirty="0"/>
              <a:t>GL_REPEAT Instead of GL_LINEAR</a:t>
            </a:r>
          </a:p>
        </p:txBody>
      </p:sp>
      <p:pic>
        <p:nvPicPr>
          <p:cNvPr id="5" name="Content Placeholder 4">
            <a:extLst>
              <a:ext uri="{FF2B5EF4-FFF2-40B4-BE49-F238E27FC236}">
                <a16:creationId xmlns:a16="http://schemas.microsoft.com/office/drawing/2014/main" xmlns="" id="{0E78E6AC-7D45-4AAA-86E7-810EA64359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8621" y="1690688"/>
            <a:ext cx="6274191" cy="4823512"/>
          </a:xfrm>
        </p:spPr>
      </p:pic>
    </p:spTree>
    <p:extLst>
      <p:ext uri="{BB962C8B-B14F-4D97-AF65-F5344CB8AC3E}">
        <p14:creationId xmlns:p14="http://schemas.microsoft.com/office/powerpoint/2010/main" val="3430668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C08B9E-39F3-4420-BF5C-C1F7B568C129}"/>
              </a:ext>
            </a:extLst>
          </p:cNvPr>
          <p:cNvSpPr>
            <a:spLocks noGrp="1"/>
          </p:cNvSpPr>
          <p:nvPr>
            <p:ph type="title"/>
          </p:nvPr>
        </p:nvSpPr>
        <p:spPr/>
        <p:txBody>
          <a:bodyPr/>
          <a:lstStyle/>
          <a:p>
            <a:r>
              <a:rPr lang="en-US" dirty="0"/>
              <a:t>GL_CLAMP</a:t>
            </a:r>
          </a:p>
        </p:txBody>
      </p:sp>
      <p:pic>
        <p:nvPicPr>
          <p:cNvPr id="5" name="Content Placeholder 4">
            <a:extLst>
              <a:ext uri="{FF2B5EF4-FFF2-40B4-BE49-F238E27FC236}">
                <a16:creationId xmlns:a16="http://schemas.microsoft.com/office/drawing/2014/main" xmlns="" id="{FA654FBD-05AA-4F86-8761-18BCF42A30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3058" y="1580428"/>
            <a:ext cx="6625883" cy="5012624"/>
          </a:xfrm>
        </p:spPr>
      </p:pic>
    </p:spTree>
    <p:extLst>
      <p:ext uri="{BB962C8B-B14F-4D97-AF65-F5344CB8AC3E}">
        <p14:creationId xmlns:p14="http://schemas.microsoft.com/office/powerpoint/2010/main" val="343009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34009B-D42D-412D-A292-AC25ACC01D2A}"/>
              </a:ext>
            </a:extLst>
          </p:cNvPr>
          <p:cNvSpPr>
            <a:spLocks noGrp="1"/>
          </p:cNvSpPr>
          <p:nvPr>
            <p:ph type="title"/>
          </p:nvPr>
        </p:nvSpPr>
        <p:spPr/>
        <p:txBody>
          <a:bodyPr/>
          <a:lstStyle/>
          <a:p>
            <a:r>
              <a:rPr lang="en-US" dirty="0"/>
              <a:t>GL_NEAREST</a:t>
            </a:r>
          </a:p>
        </p:txBody>
      </p:sp>
      <p:pic>
        <p:nvPicPr>
          <p:cNvPr id="5" name="Content Placeholder 4">
            <a:extLst>
              <a:ext uri="{FF2B5EF4-FFF2-40B4-BE49-F238E27FC236}">
                <a16:creationId xmlns:a16="http://schemas.microsoft.com/office/drawing/2014/main" xmlns="" id="{D47B7DD3-1BEA-4209-A2F5-364B3E6A6D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8875" y="1690688"/>
            <a:ext cx="4685303" cy="4845029"/>
          </a:xfrm>
        </p:spPr>
      </p:pic>
    </p:spTree>
    <p:extLst>
      <p:ext uri="{BB962C8B-B14F-4D97-AF65-F5344CB8AC3E}">
        <p14:creationId xmlns:p14="http://schemas.microsoft.com/office/powerpoint/2010/main" val="523360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040075-5926-466E-801A-4DDFCC7ED375}"/>
              </a:ext>
            </a:extLst>
          </p:cNvPr>
          <p:cNvSpPr>
            <a:spLocks noGrp="1"/>
          </p:cNvSpPr>
          <p:nvPr>
            <p:ph type="title"/>
          </p:nvPr>
        </p:nvSpPr>
        <p:spPr/>
        <p:txBody>
          <a:bodyPr/>
          <a:lstStyle/>
          <a:p>
            <a:r>
              <a:rPr lang="en-US" dirty="0"/>
              <a:t>GL_LINEAR</a:t>
            </a:r>
          </a:p>
        </p:txBody>
      </p:sp>
      <p:pic>
        <p:nvPicPr>
          <p:cNvPr id="5" name="Content Placeholder 4">
            <a:extLst>
              <a:ext uri="{FF2B5EF4-FFF2-40B4-BE49-F238E27FC236}">
                <a16:creationId xmlns:a16="http://schemas.microsoft.com/office/drawing/2014/main" xmlns="" id="{416C1A0D-AD1D-4221-A0E2-EBABA92E84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7318" y="1876163"/>
            <a:ext cx="4281439" cy="4448684"/>
          </a:xfrm>
        </p:spPr>
      </p:pic>
    </p:spTree>
    <p:extLst>
      <p:ext uri="{BB962C8B-B14F-4D97-AF65-F5344CB8AC3E}">
        <p14:creationId xmlns:p14="http://schemas.microsoft.com/office/powerpoint/2010/main" val="297455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458A43-49E0-44E0-A1FD-7B5456882278}"/>
              </a:ext>
            </a:extLst>
          </p:cNvPr>
          <p:cNvSpPr>
            <a:spLocks noGrp="1"/>
          </p:cNvSpPr>
          <p:nvPr>
            <p:ph type="title"/>
          </p:nvPr>
        </p:nvSpPr>
        <p:spPr/>
        <p:txBody>
          <a:bodyPr/>
          <a:lstStyle/>
          <a:p>
            <a:r>
              <a:rPr lang="en-US" dirty="0" err="1"/>
              <a:t>glTexGen</a:t>
            </a:r>
            <a:endParaRPr lang="en-US" dirty="0"/>
          </a:p>
        </p:txBody>
      </p:sp>
      <p:sp>
        <p:nvSpPr>
          <p:cNvPr id="3" name="Content Placeholder 2">
            <a:extLst>
              <a:ext uri="{FF2B5EF4-FFF2-40B4-BE49-F238E27FC236}">
                <a16:creationId xmlns:a16="http://schemas.microsoft.com/office/drawing/2014/main" xmlns="" id="{78A70411-044B-4DCB-8B36-8C4E491D6DE1}"/>
              </a:ext>
            </a:extLst>
          </p:cNvPr>
          <p:cNvSpPr>
            <a:spLocks noGrp="1"/>
          </p:cNvSpPr>
          <p:nvPr>
            <p:ph idx="1"/>
          </p:nvPr>
        </p:nvSpPr>
        <p:spPr/>
        <p:txBody>
          <a:bodyPr/>
          <a:lstStyle/>
          <a:p>
            <a:r>
              <a:rPr lang="en-US" dirty="0"/>
              <a:t>void </a:t>
            </a:r>
            <a:r>
              <a:rPr lang="en-US" dirty="0" err="1"/>
              <a:t>glTexGeni</a:t>
            </a:r>
            <a:r>
              <a:rPr lang="en-US" dirty="0"/>
              <a:t>( </a:t>
            </a:r>
            <a:r>
              <a:rPr lang="en-US" dirty="0" err="1"/>
              <a:t>GLenum</a:t>
            </a:r>
            <a:r>
              <a:rPr lang="en-US" dirty="0"/>
              <a:t> </a:t>
            </a:r>
            <a:r>
              <a:rPr lang="en-US" dirty="0" err="1"/>
              <a:t>coord</a:t>
            </a:r>
            <a:r>
              <a:rPr lang="en-US" dirty="0"/>
              <a:t>, </a:t>
            </a:r>
            <a:r>
              <a:rPr lang="en-US" dirty="0" err="1"/>
              <a:t>GLenum</a:t>
            </a:r>
            <a:r>
              <a:rPr lang="en-US" dirty="0"/>
              <a:t> </a:t>
            </a:r>
            <a:r>
              <a:rPr lang="en-US" dirty="0" err="1"/>
              <a:t>pname</a:t>
            </a:r>
            <a:r>
              <a:rPr lang="en-US" dirty="0"/>
              <a:t>, </a:t>
            </a:r>
            <a:r>
              <a:rPr lang="en-US" dirty="0" err="1"/>
              <a:t>GLint</a:t>
            </a:r>
            <a:r>
              <a:rPr lang="en-US" dirty="0"/>
              <a:t> param);</a:t>
            </a:r>
          </a:p>
          <a:p>
            <a:r>
              <a:rPr lang="en-US" dirty="0" err="1"/>
              <a:t>glTexGen</a:t>
            </a:r>
            <a:r>
              <a:rPr lang="en-US" dirty="0"/>
              <a:t> selects a texture-coordinate generation function or supplies coefficients for one of the functions. </a:t>
            </a:r>
            <a:r>
              <a:rPr lang="en-US" dirty="0" err="1"/>
              <a:t>coord</a:t>
            </a:r>
            <a:r>
              <a:rPr lang="en-US" dirty="0"/>
              <a:t> names one of the (s, t, r, q) texture coordinates; it must be one of the symbols GL_S, GL_T, GL_R, or GL_Q.</a:t>
            </a:r>
          </a:p>
          <a:p>
            <a:r>
              <a:rPr lang="en-US" dirty="0"/>
              <a:t>Coord: Specifies a texture coordinate. Must be one of GL_S, GL_T, GL_R, or GL_Q.</a:t>
            </a:r>
          </a:p>
          <a:p>
            <a:r>
              <a:rPr lang="en-US" dirty="0" err="1"/>
              <a:t>Pname</a:t>
            </a:r>
            <a:r>
              <a:rPr lang="en-US" dirty="0"/>
              <a:t>: Specifies the symbolic name of the texture-coordinate generation function or function parameters. Must be GL_TEXTURE_GEN_MODE, GL_OBJECT_PLANE, or GL_EYE_PLANE.</a:t>
            </a:r>
          </a:p>
        </p:txBody>
      </p:sp>
    </p:spTree>
    <p:extLst>
      <p:ext uri="{BB962C8B-B14F-4D97-AF65-F5344CB8AC3E}">
        <p14:creationId xmlns:p14="http://schemas.microsoft.com/office/powerpoint/2010/main" val="296888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DB6A2B-CAEE-4CAA-B3A4-C6AAA2F1601D}"/>
              </a:ext>
            </a:extLst>
          </p:cNvPr>
          <p:cNvSpPr>
            <a:spLocks noGrp="1"/>
          </p:cNvSpPr>
          <p:nvPr>
            <p:ph type="title"/>
          </p:nvPr>
        </p:nvSpPr>
        <p:spPr/>
        <p:txBody>
          <a:bodyPr/>
          <a:lstStyle/>
          <a:p>
            <a:r>
              <a:rPr lang="en-US" dirty="0" err="1"/>
              <a:t>glTexGen</a:t>
            </a:r>
            <a:endParaRPr lang="en-US" dirty="0"/>
          </a:p>
        </p:txBody>
      </p:sp>
      <p:sp>
        <p:nvSpPr>
          <p:cNvPr id="3" name="Content Placeholder 2">
            <a:extLst>
              <a:ext uri="{FF2B5EF4-FFF2-40B4-BE49-F238E27FC236}">
                <a16:creationId xmlns:a16="http://schemas.microsoft.com/office/drawing/2014/main" xmlns="" id="{7F45057D-8896-4FC2-B43B-C011E70C3320}"/>
              </a:ext>
            </a:extLst>
          </p:cNvPr>
          <p:cNvSpPr>
            <a:spLocks noGrp="1"/>
          </p:cNvSpPr>
          <p:nvPr>
            <p:ph idx="1"/>
          </p:nvPr>
        </p:nvSpPr>
        <p:spPr/>
        <p:txBody>
          <a:bodyPr/>
          <a:lstStyle/>
          <a:p>
            <a:r>
              <a:rPr lang="en-US" dirty="0"/>
              <a:t>Params: Specifies a pointer to an array of texture generation parameters. If </a:t>
            </a:r>
            <a:r>
              <a:rPr lang="en-US" dirty="0" err="1"/>
              <a:t>pname</a:t>
            </a:r>
            <a:r>
              <a:rPr lang="en-US" dirty="0"/>
              <a:t> is GL_TEXTURE_GEN_MODE, then the array must contain a single symbolic constant, one of GL_OBJECT_LINEAR, GL_EYE_LINEAR, GL_SPHERE_MAP, GL_NORMAL_MAP, or GL_REFLECTION_MAP. Otherwise, params holds the coefficients for the texture-coordinate generation function specified by </a:t>
            </a:r>
            <a:r>
              <a:rPr lang="en-US" dirty="0" err="1"/>
              <a:t>pname</a:t>
            </a:r>
            <a:r>
              <a:rPr lang="en-US" dirty="0"/>
              <a:t>.</a:t>
            </a:r>
          </a:p>
        </p:txBody>
      </p:sp>
    </p:spTree>
    <p:extLst>
      <p:ext uri="{BB962C8B-B14F-4D97-AF65-F5344CB8AC3E}">
        <p14:creationId xmlns:p14="http://schemas.microsoft.com/office/powerpoint/2010/main" val="94936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4455A-A598-420F-9E3E-FC3DD12AA4D0}"/>
              </a:ext>
            </a:extLst>
          </p:cNvPr>
          <p:cNvSpPr>
            <a:spLocks noGrp="1"/>
          </p:cNvSpPr>
          <p:nvPr>
            <p:ph type="title"/>
          </p:nvPr>
        </p:nvSpPr>
        <p:spPr/>
        <p:txBody>
          <a:bodyPr/>
          <a:lstStyle/>
          <a:p>
            <a:r>
              <a:rPr lang="en-US" dirty="0"/>
              <a:t>Digital Images</a:t>
            </a:r>
          </a:p>
        </p:txBody>
      </p:sp>
      <p:pic>
        <p:nvPicPr>
          <p:cNvPr id="5" name="Content Placeholder 4">
            <a:extLst>
              <a:ext uri="{FF2B5EF4-FFF2-40B4-BE49-F238E27FC236}">
                <a16:creationId xmlns:a16="http://schemas.microsoft.com/office/drawing/2014/main" xmlns="" id="{BB4B54E4-565C-4037-96AE-697B9370AF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5052" y="1414656"/>
            <a:ext cx="3488788" cy="5243755"/>
          </a:xfrm>
        </p:spPr>
      </p:pic>
    </p:spTree>
    <p:extLst>
      <p:ext uri="{BB962C8B-B14F-4D97-AF65-F5344CB8AC3E}">
        <p14:creationId xmlns:p14="http://schemas.microsoft.com/office/powerpoint/2010/main" val="3126790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15A8F4-AEBE-403C-B3EB-E2B0FA301893}"/>
              </a:ext>
            </a:extLst>
          </p:cNvPr>
          <p:cNvSpPr>
            <a:spLocks noGrp="1"/>
          </p:cNvSpPr>
          <p:nvPr>
            <p:ph type="title"/>
          </p:nvPr>
        </p:nvSpPr>
        <p:spPr/>
        <p:txBody>
          <a:bodyPr/>
          <a:lstStyle/>
          <a:p>
            <a:r>
              <a:rPr lang="en-US" dirty="0"/>
              <a:t>Mapping Methods</a:t>
            </a:r>
          </a:p>
        </p:txBody>
      </p:sp>
      <p:sp>
        <p:nvSpPr>
          <p:cNvPr id="3" name="Content Placeholder 2">
            <a:extLst>
              <a:ext uri="{FF2B5EF4-FFF2-40B4-BE49-F238E27FC236}">
                <a16:creationId xmlns:a16="http://schemas.microsoft.com/office/drawing/2014/main" xmlns="" id="{C836CEB0-37DC-450B-9C01-8DBDDAD98912}"/>
              </a:ext>
            </a:extLst>
          </p:cNvPr>
          <p:cNvSpPr>
            <a:spLocks noGrp="1"/>
          </p:cNvSpPr>
          <p:nvPr>
            <p:ph idx="1"/>
          </p:nvPr>
        </p:nvSpPr>
        <p:spPr/>
        <p:txBody>
          <a:bodyPr>
            <a:normAutofit fontScale="92500" lnSpcReduction="10000"/>
          </a:bodyPr>
          <a:lstStyle/>
          <a:p>
            <a:r>
              <a:rPr lang="en-US" dirty="0"/>
              <a:t>Consider, for example, the task of creating a virtual orange by computer. Our first attempt might be to start with a sphere. Although it might have the correct overall properties, such as shape and color, it would lack the fine surface detail of the real orange. If we attempt to add this detail by adding more polygons to our model, even with hardware capable of rendering tens of millions of polygons per second, we can still overwhelm the pipeline. as the implementation renders a surface—be it a polygon or a curved surface—it generates sets of fragments, each of which corresponds to a pixel in the frame buffer. Fragments carry color, depth, and other information that can be used to determine how they contribute to the pixels to which they correspond. As part of the rasterization process</a:t>
            </a:r>
            <a:r>
              <a:rPr lang="en-US"/>
              <a:t>, we must </a:t>
            </a:r>
            <a:r>
              <a:rPr lang="en-US" dirty="0"/>
              <a:t>assign a shade or color to </a:t>
            </a:r>
            <a:r>
              <a:rPr lang="en-US"/>
              <a:t>each fragment.</a:t>
            </a:r>
            <a:endParaRPr lang="en-US" dirty="0"/>
          </a:p>
        </p:txBody>
      </p:sp>
    </p:spTree>
    <p:extLst>
      <p:ext uri="{BB962C8B-B14F-4D97-AF65-F5344CB8AC3E}">
        <p14:creationId xmlns:p14="http://schemas.microsoft.com/office/powerpoint/2010/main" val="2348504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7A6CC0-A73C-494C-AD37-F1CF661B9456}"/>
              </a:ext>
            </a:extLst>
          </p:cNvPr>
          <p:cNvSpPr>
            <a:spLocks noGrp="1"/>
          </p:cNvSpPr>
          <p:nvPr>
            <p:ph type="title"/>
          </p:nvPr>
        </p:nvSpPr>
        <p:spPr/>
        <p:txBody>
          <a:bodyPr/>
          <a:lstStyle/>
          <a:p>
            <a:r>
              <a:rPr lang="en-US" dirty="0"/>
              <a:t>Mapping Methods</a:t>
            </a:r>
          </a:p>
        </p:txBody>
      </p:sp>
      <p:sp>
        <p:nvSpPr>
          <p:cNvPr id="3" name="Content Placeholder 2">
            <a:extLst>
              <a:ext uri="{FF2B5EF4-FFF2-40B4-BE49-F238E27FC236}">
                <a16:creationId xmlns:a16="http://schemas.microsoft.com/office/drawing/2014/main" xmlns="" id="{AD411A44-07F7-46A9-BE30-9C1581B550AC}"/>
              </a:ext>
            </a:extLst>
          </p:cNvPr>
          <p:cNvSpPr>
            <a:spLocks noGrp="1"/>
          </p:cNvSpPr>
          <p:nvPr>
            <p:ph idx="1"/>
          </p:nvPr>
        </p:nvSpPr>
        <p:spPr/>
        <p:txBody>
          <a:bodyPr/>
          <a:lstStyle/>
          <a:p>
            <a:r>
              <a:rPr lang="en-US" dirty="0"/>
              <a:t>An alternative is not to attempt to build increasingly more complex models, but rather to build a simple model and to add detail as part of the rendering process. There are three major techniques:</a:t>
            </a:r>
          </a:p>
          <a:p>
            <a:r>
              <a:rPr lang="en-US" dirty="0"/>
              <a:t>Texture mapping</a:t>
            </a:r>
          </a:p>
          <a:p>
            <a:r>
              <a:rPr lang="en-US" dirty="0"/>
              <a:t>Bump mapping</a:t>
            </a:r>
          </a:p>
          <a:p>
            <a:r>
              <a:rPr lang="en-US" dirty="0"/>
              <a:t>Environment mapping</a:t>
            </a:r>
          </a:p>
          <a:p>
            <a:endParaRPr lang="en-US" dirty="0"/>
          </a:p>
        </p:txBody>
      </p:sp>
    </p:spTree>
    <p:extLst>
      <p:ext uri="{BB962C8B-B14F-4D97-AF65-F5344CB8AC3E}">
        <p14:creationId xmlns:p14="http://schemas.microsoft.com/office/powerpoint/2010/main" val="2958700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TotalTime>
  <Words>2818</Words>
  <Application>Microsoft Office PowerPoint</Application>
  <PresentationFormat>Custom</PresentationFormat>
  <Paragraphs>186</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Texture Mapping</vt:lpstr>
      <vt:lpstr>Frame Buffer</vt:lpstr>
      <vt:lpstr>Color Palette</vt:lpstr>
      <vt:lpstr>Digital Images</vt:lpstr>
      <vt:lpstr>Digital Images</vt:lpstr>
      <vt:lpstr>Digital Images</vt:lpstr>
      <vt:lpstr>Digital Images</vt:lpstr>
      <vt:lpstr>Mapping Methods</vt:lpstr>
      <vt:lpstr>Mapping Methods</vt:lpstr>
      <vt:lpstr>Texture Mapping</vt:lpstr>
      <vt:lpstr>Bump Mapping &amp; Environment Mapping</vt:lpstr>
      <vt:lpstr>Example of Texture</vt:lpstr>
      <vt:lpstr>Example of Bump Mapping</vt:lpstr>
      <vt:lpstr>Example of Environment Mapping</vt:lpstr>
      <vt:lpstr>Example of Texture Mapping</vt:lpstr>
      <vt:lpstr>Example of Texture Mapping</vt:lpstr>
      <vt:lpstr>Texture Mapping</vt:lpstr>
      <vt:lpstr>Two Dimensional Texture Mapping</vt:lpstr>
      <vt:lpstr>What is a texture map?</vt:lpstr>
      <vt:lpstr>Texture Mapping</vt:lpstr>
      <vt:lpstr>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Visualization of texture coordinates</vt:lpstr>
      <vt:lpstr>Texture mapping</vt:lpstr>
      <vt:lpstr>Texture Mapping</vt:lpstr>
      <vt:lpstr>Linear Texture Mapping</vt:lpstr>
      <vt:lpstr>Linear Texture Mapping</vt:lpstr>
      <vt:lpstr>Cube Mapping</vt:lpstr>
      <vt:lpstr>Cylinder Mapping</vt:lpstr>
      <vt:lpstr>Cylinder Mapping</vt:lpstr>
      <vt:lpstr>Two-part Mapping</vt:lpstr>
      <vt:lpstr>Intermediate Object to Model</vt:lpstr>
      <vt:lpstr>Difficulties in Texture Mapping</vt:lpstr>
      <vt:lpstr>Difficulties in Texture Mapping</vt:lpstr>
      <vt:lpstr>What is aliasing?</vt:lpstr>
      <vt:lpstr>Aliasing</vt:lpstr>
      <vt:lpstr>Moire Pattern</vt:lpstr>
      <vt:lpstr>Anti-Aliasing</vt:lpstr>
      <vt:lpstr>Texture magnification</vt:lpstr>
      <vt:lpstr>Texture minification</vt:lpstr>
      <vt:lpstr>Mipmapping</vt:lpstr>
      <vt:lpstr>Anti-Aliasing</vt:lpstr>
      <vt:lpstr>Aliasing and Anti-aliasing</vt:lpstr>
      <vt:lpstr>OpenGL Texture Mapping</vt:lpstr>
      <vt:lpstr>Texture Mapping Pipeline</vt:lpstr>
      <vt:lpstr>OpenGL Texture Mapping</vt:lpstr>
      <vt:lpstr>glBindTexture</vt:lpstr>
      <vt:lpstr>glTexImage2D</vt:lpstr>
      <vt:lpstr>glTexParameteri</vt:lpstr>
      <vt:lpstr>GL_REPEAT Instead of GL_LINEAR</vt:lpstr>
      <vt:lpstr>GL_CLAMP</vt:lpstr>
      <vt:lpstr>GL_NEAREST</vt:lpstr>
      <vt:lpstr>GL_LINEAR</vt:lpstr>
      <vt:lpstr>glTexGen</vt:lpstr>
      <vt:lpstr>glTexGen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Texture Mapping</dc:title>
  <dc:creator>Utsha</dc:creator>
  <cp:lastModifiedBy>Utsha</cp:lastModifiedBy>
  <cp:revision>102</cp:revision>
  <dcterms:created xsi:type="dcterms:W3CDTF">2019-10-11T09:13:06Z</dcterms:created>
  <dcterms:modified xsi:type="dcterms:W3CDTF">2021-03-23T08:21:50Z</dcterms:modified>
</cp:coreProperties>
</file>